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12192000"/>
  <p:notesSz cx="6858000" cy="9144000"/>
  <p:embeddedFontLst>
    <p:embeddedFont>
      <p:font typeface="Asap Condensed"/>
      <p:regular r:id="rId10"/>
      <p:bold r:id="rId11"/>
      <p:italic r:id="rId12"/>
      <p:boldItalic r:id="rId13"/>
    </p:embeddedFont>
    <p:embeddedFont>
      <p:font typeface="Raleway"/>
      <p:regular r:id="rId14"/>
      <p:bold r:id="rId15"/>
      <p:italic r:id="rId16"/>
      <p:boldItalic r:id="rId17"/>
    </p:embeddedFont>
    <p:embeddedFont>
      <p:font typeface="Roboto Condensed"/>
      <p:regular r:id="rId18"/>
      <p:bold r:id="rId19"/>
      <p:italic r:id="rId20"/>
      <p:boldItalic r:id="rId21"/>
    </p:embeddedFont>
    <p:embeddedFont>
      <p:font typeface="Asap Condensed Medium"/>
      <p:regular r:id="rId22"/>
      <p:bold r:id="rId23"/>
      <p:italic r:id="rId24"/>
      <p:boldItalic r:id="rId25"/>
    </p:embeddedFont>
    <p:embeddedFont>
      <p:font typeface="Raleway Medium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82AFD4A-E484-474C-8A0D-0DB20658A587}">
  <a:tblStyle styleId="{782AFD4A-E484-474C-8A0D-0DB20658A58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italic.fntdata"/><Relationship Id="rId22" Type="http://schemas.openxmlformats.org/officeDocument/2006/relationships/font" Target="fonts/AsapCondensedMedium-regular.fntdata"/><Relationship Id="rId21" Type="http://schemas.openxmlformats.org/officeDocument/2006/relationships/font" Target="fonts/RobotoCondensed-boldItalic.fntdata"/><Relationship Id="rId24" Type="http://schemas.openxmlformats.org/officeDocument/2006/relationships/font" Target="fonts/AsapCondensedMedium-italic.fntdata"/><Relationship Id="rId23" Type="http://schemas.openxmlformats.org/officeDocument/2006/relationships/font" Target="fonts/AsapCondensedMedium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Medium-regular.fntdata"/><Relationship Id="rId25" Type="http://schemas.openxmlformats.org/officeDocument/2006/relationships/font" Target="fonts/AsapCondensedMedium-boldItalic.fntdata"/><Relationship Id="rId28" Type="http://schemas.openxmlformats.org/officeDocument/2006/relationships/font" Target="fonts/RalewayMedium-italic.fntdata"/><Relationship Id="rId27" Type="http://schemas.openxmlformats.org/officeDocument/2006/relationships/font" Target="fonts/Raleway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Medium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AsapCondensed-bold.fntdata"/><Relationship Id="rId10" Type="http://schemas.openxmlformats.org/officeDocument/2006/relationships/font" Target="fonts/AsapCondensed-regular.fntdata"/><Relationship Id="rId13" Type="http://schemas.openxmlformats.org/officeDocument/2006/relationships/font" Target="fonts/AsapCondensed-boldItalic.fntdata"/><Relationship Id="rId12" Type="http://schemas.openxmlformats.org/officeDocument/2006/relationships/font" Target="fonts/AsapCondensed-italic.fntdata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19" Type="http://schemas.openxmlformats.org/officeDocument/2006/relationships/font" Target="fonts/RobotoCondensed-bold.fntdata"/><Relationship Id="rId18" Type="http://schemas.openxmlformats.org/officeDocument/2006/relationships/font" Target="fonts/RobotoCondense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7ef0ddc8d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6" name="Google Shape;126;g37ef0ddc8d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6892f78d47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6" name="Google Shape;136;g36892f78d47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6892f78d4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6" name="Google Shape;146;g36892f78d4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7ef0ddc8d3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6" name="Google Shape;156;g37ef0ddc8d3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6" name="Google Shape;8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s">
  <p:cSld name="CUSTOM_1"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0" y="0"/>
            <a:ext cx="12203100" cy="756300"/>
          </a:xfrm>
          <a:prstGeom prst="rect">
            <a:avLst/>
          </a:prstGeom>
          <a:solidFill>
            <a:srgbClr val="9E9E9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7979867" y="1666000"/>
            <a:ext cx="3585600" cy="460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4270783" y="1666000"/>
            <a:ext cx="3585600" cy="460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561700" y="1666000"/>
            <a:ext cx="3585600" cy="460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6" name="Google Shape;106;p14"/>
          <p:cNvGraphicFramePr/>
          <p:nvPr/>
        </p:nvGraphicFramePr>
        <p:xfrm>
          <a:off x="256900" y="14813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{782AFD4A-E484-474C-8A0D-0DB20658A587}</a:tableStyleId>
              </a:tblPr>
              <a:tblGrid>
                <a:gridCol w="3675375"/>
                <a:gridCol w="3675375"/>
                <a:gridCol w="3675375"/>
              </a:tblGrid>
              <a:tr h="845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b="1" lang="en-US" sz="2500" u="none" cap="none" strike="noStrike">
                          <a:solidFill>
                            <a:srgbClr val="A50A51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  </a:t>
                      </a:r>
                      <a:r>
                        <a:rPr b="1" lang="en-US" sz="2400" u="none" cap="none" strike="noStrike">
                          <a:solidFill>
                            <a:srgbClr val="A50A51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 </a:t>
                      </a:r>
                      <a:endParaRPr b="1" sz="2400" u="none" cap="none" strike="noStrike">
                        <a:solidFill>
                          <a:srgbClr val="A50A51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0" marB="0" marR="121900" marL="609600" anchor="b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0" marB="0" marR="121900" marL="609600" anchor="b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0" marB="0" marR="121900" marL="609600" anchor="b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02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0494CB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0" marB="0" marR="121900" marL="6096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9E9E9E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0494CB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0" marB="0" marR="121900" marL="6096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9E9E9E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0494CB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0" marB="0" marR="121900" marL="6096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7" name="Google Shape;107;p14"/>
          <p:cNvSpPr txBox="1"/>
          <p:nvPr>
            <p:ph type="title"/>
          </p:nvPr>
        </p:nvSpPr>
        <p:spPr>
          <a:xfrm>
            <a:off x="436200" y="290333"/>
            <a:ext cx="11319600" cy="11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sap Condensed"/>
              <a:buNone/>
              <a:defRPr b="1" sz="5300">
                <a:solidFill>
                  <a:schemeClr val="lt1"/>
                </a:solidFill>
                <a:highlight>
                  <a:srgbClr val="12B5EA"/>
                </a:highlight>
                <a:latin typeface="Asap Condensed"/>
                <a:ea typeface="Asap Condensed"/>
                <a:cs typeface="Asap Condensed"/>
                <a:sym typeface="Asap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4"/>
          <p:cNvSpPr txBox="1"/>
          <p:nvPr>
            <p:ph idx="2" type="title"/>
          </p:nvPr>
        </p:nvSpPr>
        <p:spPr>
          <a:xfrm>
            <a:off x="768333" y="1709824"/>
            <a:ext cx="3585600" cy="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2400"/>
              <a:buFont typeface="Asap Condensed"/>
              <a:buNone/>
              <a:defRPr b="1" sz="2400">
                <a:solidFill>
                  <a:srgbClr val="A50A51"/>
                </a:solidFill>
                <a:latin typeface="Asap Condensed"/>
                <a:ea typeface="Asap Condensed"/>
                <a:cs typeface="Asap Condensed"/>
                <a:sym typeface="Asap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4"/>
          <p:cNvSpPr txBox="1"/>
          <p:nvPr>
            <p:ph idx="3" type="title"/>
          </p:nvPr>
        </p:nvSpPr>
        <p:spPr>
          <a:xfrm>
            <a:off x="4440200" y="1709824"/>
            <a:ext cx="3585600" cy="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2400"/>
              <a:buFont typeface="Asap Condensed"/>
              <a:buNone/>
              <a:defRPr b="1" sz="2400">
                <a:solidFill>
                  <a:srgbClr val="A50A51"/>
                </a:solidFill>
                <a:latin typeface="Asap Condensed"/>
                <a:ea typeface="Asap Condensed"/>
                <a:cs typeface="Asap Condensed"/>
                <a:sym typeface="Asap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4"/>
          <p:cNvSpPr txBox="1"/>
          <p:nvPr>
            <p:ph idx="4" type="title"/>
          </p:nvPr>
        </p:nvSpPr>
        <p:spPr>
          <a:xfrm>
            <a:off x="8112067" y="1709824"/>
            <a:ext cx="3585600" cy="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2400"/>
              <a:buFont typeface="Asap Condensed"/>
              <a:buNone/>
              <a:defRPr b="1" sz="2400">
                <a:solidFill>
                  <a:srgbClr val="A50A51"/>
                </a:solidFill>
                <a:latin typeface="Asap Condensed"/>
                <a:ea typeface="Asap Condensed"/>
                <a:cs typeface="Asap Condensed"/>
                <a:sym typeface="Asap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4"/>
          <p:cNvSpPr txBox="1"/>
          <p:nvPr>
            <p:ph idx="1" type="subTitle"/>
          </p:nvPr>
        </p:nvSpPr>
        <p:spPr>
          <a:xfrm>
            <a:off x="768333" y="2201000"/>
            <a:ext cx="3032700" cy="17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94CB"/>
              </a:buClr>
              <a:buSzPts val="2000"/>
              <a:buFont typeface="Asap Condensed Medium"/>
              <a:buNone/>
              <a:defRPr sz="2000">
                <a:solidFill>
                  <a:srgbClr val="0494CB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4"/>
          <p:cNvSpPr txBox="1"/>
          <p:nvPr>
            <p:ph idx="5" type="subTitle"/>
          </p:nvPr>
        </p:nvSpPr>
        <p:spPr>
          <a:xfrm>
            <a:off x="838100" y="4155000"/>
            <a:ext cx="3032700" cy="17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4"/>
          <p:cNvSpPr txBox="1"/>
          <p:nvPr>
            <p:ph idx="6" type="subTitle"/>
          </p:nvPr>
        </p:nvSpPr>
        <p:spPr>
          <a:xfrm>
            <a:off x="4440200" y="2201000"/>
            <a:ext cx="3032700" cy="17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94CB"/>
              </a:buClr>
              <a:buSzPts val="2000"/>
              <a:buFont typeface="Asap Condensed Medium"/>
              <a:buNone/>
              <a:defRPr sz="2000">
                <a:solidFill>
                  <a:srgbClr val="0494CB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7" type="subTitle"/>
          </p:nvPr>
        </p:nvSpPr>
        <p:spPr>
          <a:xfrm>
            <a:off x="4509967" y="4155000"/>
            <a:ext cx="3032700" cy="17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5" name="Google Shape;115;p14"/>
          <p:cNvSpPr txBox="1"/>
          <p:nvPr>
            <p:ph idx="8" type="subTitle"/>
          </p:nvPr>
        </p:nvSpPr>
        <p:spPr>
          <a:xfrm>
            <a:off x="8112067" y="2201000"/>
            <a:ext cx="3032700" cy="17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94CB"/>
              </a:buClr>
              <a:buSzPts val="2000"/>
              <a:buFont typeface="Asap Condensed Medium"/>
              <a:buNone/>
              <a:defRPr sz="2000">
                <a:solidFill>
                  <a:srgbClr val="0494CB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6" name="Google Shape;116;p14"/>
          <p:cNvSpPr txBox="1"/>
          <p:nvPr>
            <p:ph idx="9" type="subTitle"/>
          </p:nvPr>
        </p:nvSpPr>
        <p:spPr>
          <a:xfrm>
            <a:off x="8181833" y="4155000"/>
            <a:ext cx="3032700" cy="17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2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y bar">
  <p:cSld name="SECTION_TITLE_AND_DESCRIPTION_1"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/>
          <p:nvPr/>
        </p:nvSpPr>
        <p:spPr>
          <a:xfrm>
            <a:off x="0" y="0"/>
            <a:ext cx="12203100" cy="756300"/>
          </a:xfrm>
          <a:prstGeom prst="rect">
            <a:avLst/>
          </a:prstGeom>
          <a:solidFill>
            <a:srgbClr val="9E9E9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1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s">
  <p:cSld name="BIG_NUMBER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12203100" cy="756300"/>
          </a:xfrm>
          <a:prstGeom prst="rect">
            <a:avLst/>
          </a:prstGeom>
          <a:solidFill>
            <a:srgbClr val="9E9E9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5864367" y="1621533"/>
            <a:ext cx="5070900" cy="485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560833" y="1621533"/>
            <a:ext cx="5070900" cy="485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5"/>
          <p:cNvSpPr txBox="1"/>
          <p:nvPr/>
        </p:nvSpPr>
        <p:spPr>
          <a:xfrm>
            <a:off x="6145333" y="1735633"/>
            <a:ext cx="462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86AF1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endParaRPr b="1" i="0" sz="3200" u="none" cap="none" strike="noStrike">
              <a:solidFill>
                <a:srgbClr val="86AF1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6" name="Google Shape;36;p5"/>
          <p:cNvSpPr txBox="1"/>
          <p:nvPr/>
        </p:nvSpPr>
        <p:spPr>
          <a:xfrm>
            <a:off x="6145333" y="3228350"/>
            <a:ext cx="462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86AF1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</a:t>
            </a:r>
            <a:endParaRPr b="1" i="0" sz="3200" u="none" cap="none" strike="noStrike">
              <a:solidFill>
                <a:srgbClr val="86AF1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7" name="Google Shape;37;p5"/>
          <p:cNvSpPr txBox="1"/>
          <p:nvPr/>
        </p:nvSpPr>
        <p:spPr>
          <a:xfrm>
            <a:off x="6145333" y="4721100"/>
            <a:ext cx="462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86AF1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6</a:t>
            </a:r>
            <a:endParaRPr b="1" i="0" sz="3200" u="none" cap="none" strike="noStrike">
              <a:solidFill>
                <a:srgbClr val="86AF1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8" name="Google Shape;38;p5"/>
          <p:cNvSpPr txBox="1"/>
          <p:nvPr/>
        </p:nvSpPr>
        <p:spPr>
          <a:xfrm>
            <a:off x="748733" y="1735617"/>
            <a:ext cx="462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86AF1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1</a:t>
            </a:r>
            <a:endParaRPr b="1" i="0" sz="3200" u="none" cap="none" strike="noStrike">
              <a:solidFill>
                <a:srgbClr val="86AF15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39" name="Google Shape;39;p5"/>
          <p:cNvSpPr txBox="1"/>
          <p:nvPr/>
        </p:nvSpPr>
        <p:spPr>
          <a:xfrm>
            <a:off x="748733" y="3228350"/>
            <a:ext cx="462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86AF1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2</a:t>
            </a:r>
            <a:endParaRPr b="1" i="0" sz="3200" u="none" cap="none" strike="noStrike">
              <a:solidFill>
                <a:srgbClr val="86AF1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0" name="Google Shape;40;p5"/>
          <p:cNvSpPr txBox="1"/>
          <p:nvPr/>
        </p:nvSpPr>
        <p:spPr>
          <a:xfrm>
            <a:off x="748733" y="4721083"/>
            <a:ext cx="462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86AF1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3</a:t>
            </a:r>
            <a:endParaRPr b="1" i="0" sz="3200" u="none" cap="none" strike="noStrike">
              <a:solidFill>
                <a:srgbClr val="86AF1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1" name="Google Shape;41;p5"/>
          <p:cNvSpPr txBox="1"/>
          <p:nvPr>
            <p:ph type="title"/>
          </p:nvPr>
        </p:nvSpPr>
        <p:spPr>
          <a:xfrm>
            <a:off x="439000" y="159700"/>
            <a:ext cx="7659900" cy="8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sap Condensed"/>
              <a:buNone/>
              <a:defRPr b="1" sz="5300">
                <a:solidFill>
                  <a:schemeClr val="lt1"/>
                </a:solidFill>
                <a:highlight>
                  <a:srgbClr val="12B5EA"/>
                </a:highlight>
                <a:latin typeface="Asap Condensed"/>
                <a:ea typeface="Asap Condensed"/>
                <a:cs typeface="Asap Condensed"/>
                <a:sym typeface="Asap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sp>
        <p:nvSpPr>
          <p:cNvPr id="42" name="Google Shape;42;p5"/>
          <p:cNvSpPr txBox="1"/>
          <p:nvPr>
            <p:ph idx="2" type="title"/>
          </p:nvPr>
        </p:nvSpPr>
        <p:spPr>
          <a:xfrm>
            <a:off x="1144033" y="1783700"/>
            <a:ext cx="37557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52056"/>
              </a:buClr>
              <a:buSzPts val="2400"/>
              <a:buFont typeface="Asap Condensed"/>
              <a:buNone/>
              <a:defRPr b="1" sz="2400">
                <a:solidFill>
                  <a:srgbClr val="952056"/>
                </a:solidFill>
                <a:latin typeface="Asap Condensed"/>
                <a:ea typeface="Asap Condensed"/>
                <a:cs typeface="Asap Condensed"/>
                <a:sym typeface="Asap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sp>
        <p:nvSpPr>
          <p:cNvPr id="43" name="Google Shape;43;p5"/>
          <p:cNvSpPr txBox="1"/>
          <p:nvPr>
            <p:ph idx="3" type="title"/>
          </p:nvPr>
        </p:nvSpPr>
        <p:spPr>
          <a:xfrm>
            <a:off x="1218433" y="3253167"/>
            <a:ext cx="37557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52056"/>
              </a:buClr>
              <a:buSzPts val="2400"/>
              <a:buFont typeface="Asap Condensed"/>
              <a:buNone/>
              <a:defRPr b="1" sz="2400">
                <a:solidFill>
                  <a:srgbClr val="952056"/>
                </a:solidFill>
                <a:latin typeface="Asap Condensed"/>
                <a:ea typeface="Asap Condensed"/>
                <a:cs typeface="Asap Condensed"/>
                <a:sym typeface="Asap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sp>
        <p:nvSpPr>
          <p:cNvPr id="44" name="Google Shape;44;p5"/>
          <p:cNvSpPr txBox="1"/>
          <p:nvPr>
            <p:ph idx="4" type="title"/>
          </p:nvPr>
        </p:nvSpPr>
        <p:spPr>
          <a:xfrm>
            <a:off x="1218433" y="4770700"/>
            <a:ext cx="37557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52056"/>
              </a:buClr>
              <a:buSzPts val="2400"/>
              <a:buFont typeface="Asap Condensed"/>
              <a:buNone/>
              <a:defRPr b="1" sz="2400">
                <a:solidFill>
                  <a:srgbClr val="952056"/>
                </a:solidFill>
                <a:latin typeface="Asap Condensed"/>
                <a:ea typeface="Asap Condensed"/>
                <a:cs typeface="Asap Condensed"/>
                <a:sym typeface="Asap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sp>
        <p:nvSpPr>
          <p:cNvPr id="45" name="Google Shape;45;p5"/>
          <p:cNvSpPr txBox="1"/>
          <p:nvPr>
            <p:ph idx="5" type="title"/>
          </p:nvPr>
        </p:nvSpPr>
        <p:spPr>
          <a:xfrm>
            <a:off x="6607733" y="1783700"/>
            <a:ext cx="37557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52056"/>
              </a:buClr>
              <a:buSzPts val="2400"/>
              <a:buFont typeface="Asap Condensed"/>
              <a:buNone/>
              <a:defRPr b="1" sz="2400">
                <a:solidFill>
                  <a:srgbClr val="952056"/>
                </a:solidFill>
                <a:latin typeface="Asap Condensed"/>
                <a:ea typeface="Asap Condensed"/>
                <a:cs typeface="Asap Condensed"/>
                <a:sym typeface="Asap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sp>
        <p:nvSpPr>
          <p:cNvPr id="46" name="Google Shape;46;p5"/>
          <p:cNvSpPr txBox="1"/>
          <p:nvPr>
            <p:ph idx="6" type="title"/>
          </p:nvPr>
        </p:nvSpPr>
        <p:spPr>
          <a:xfrm>
            <a:off x="6607733" y="3252400"/>
            <a:ext cx="37557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52056"/>
              </a:buClr>
              <a:buSzPts val="2400"/>
              <a:buFont typeface="Asap Condensed"/>
              <a:buNone/>
              <a:defRPr b="1" sz="2400">
                <a:solidFill>
                  <a:srgbClr val="952056"/>
                </a:solidFill>
                <a:latin typeface="Asap Condensed"/>
                <a:ea typeface="Asap Condensed"/>
                <a:cs typeface="Asap Condensed"/>
                <a:sym typeface="Asap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sp>
        <p:nvSpPr>
          <p:cNvPr id="47" name="Google Shape;47;p5"/>
          <p:cNvSpPr txBox="1"/>
          <p:nvPr>
            <p:ph idx="7" type="title"/>
          </p:nvPr>
        </p:nvSpPr>
        <p:spPr>
          <a:xfrm>
            <a:off x="6607733" y="4769167"/>
            <a:ext cx="37557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52056"/>
              </a:buClr>
              <a:buSzPts val="2400"/>
              <a:buFont typeface="Asap Condensed"/>
              <a:buNone/>
              <a:defRPr b="1" sz="2400">
                <a:solidFill>
                  <a:srgbClr val="952056"/>
                </a:solidFill>
                <a:latin typeface="Asap Condensed"/>
                <a:ea typeface="Asap Condensed"/>
                <a:cs typeface="Asap Condensed"/>
                <a:sym typeface="Asap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4" name="Google Shape;64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8" name="Google Shape;78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9" name="Google Shape;7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/>
          <p:nvPr/>
        </p:nvSpPr>
        <p:spPr>
          <a:xfrm>
            <a:off x="4706100" y="5364326"/>
            <a:ext cx="7485900" cy="1493700"/>
          </a:xfrm>
          <a:prstGeom prst="triangle">
            <a:avLst>
              <a:gd fmla="val 100000" name="adj"/>
            </a:avLst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1426322" y="4794204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8"/>
          <p:cNvSpPr txBox="1"/>
          <p:nvPr>
            <p:ph type="title"/>
          </p:nvPr>
        </p:nvSpPr>
        <p:spPr>
          <a:xfrm>
            <a:off x="838200" y="261825"/>
            <a:ext cx="10515600" cy="132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r>
              <a:rPr b="1" lang="en-US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Stakeholder Analysis:</a:t>
            </a:r>
            <a:r>
              <a:rPr b="1" lang="en-US">
                <a:solidFill>
                  <a:srgbClr val="A50A50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.</a:t>
            </a:r>
            <a:r>
              <a:rPr b="1" lang="en-US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r>
              <a:rPr b="1" lang="en-US">
                <a:solidFill>
                  <a:schemeClr val="lt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endParaRPr b="1">
              <a:solidFill>
                <a:schemeClr val="lt1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 sz="3522">
                <a:solidFill>
                  <a:srgbClr val="A50A50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.</a:t>
            </a:r>
            <a:r>
              <a:rPr lang="en-US" sz="3522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What stakeholders are </a:t>
            </a:r>
            <a:r>
              <a:rPr i="1" lang="en-US" sz="3522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really</a:t>
            </a:r>
            <a:r>
              <a:rPr lang="en-US" sz="3522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 critical for success? </a:t>
            </a:r>
            <a:r>
              <a:rPr lang="en-US" sz="3522">
                <a:solidFill>
                  <a:srgbClr val="A50A50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.</a:t>
            </a:r>
            <a:endParaRPr b="1" sz="3522">
              <a:solidFill>
                <a:schemeClr val="lt1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4918725" y="56262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623350" y="2125275"/>
            <a:ext cx="10274700" cy="3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5757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741300" y="1640550"/>
            <a:ext cx="10709400" cy="51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2200"/>
              <a:buFont typeface="Raleway"/>
              <a:buChar char="●"/>
            </a:pPr>
            <a:r>
              <a:rPr b="1" lang="en-US" sz="2200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r>
              <a:rPr b="1" lang="en-US" sz="2200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Leaders</a:t>
            </a:r>
            <a:r>
              <a:rPr lang="en-US" sz="2200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r>
              <a:rPr lang="en-US" sz="22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– </a:t>
            </a:r>
            <a:r>
              <a:rPr lang="en-US" sz="22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They play the main coordinating role, set strategy, make decisions. (Hint: one or more of you will be the leader here!)</a:t>
            </a:r>
            <a:endParaRPr sz="2200">
              <a:solidFill>
                <a:srgbClr val="757575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757575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2200"/>
              <a:buFont typeface="Raleway"/>
              <a:buChar char="●"/>
            </a:pPr>
            <a:r>
              <a:rPr b="1" lang="en-US" sz="2200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r>
              <a:rPr b="1" lang="en-US" sz="2200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Spark plug</a:t>
            </a:r>
            <a:r>
              <a:rPr b="1" lang="en-US" sz="2200">
                <a:solidFill>
                  <a:srgbClr val="A50A50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.</a:t>
            </a:r>
            <a:r>
              <a:rPr b="1" lang="en-US" sz="2200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r>
              <a:rPr lang="en-US" sz="22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–They are positioned in such a way that they are particularly able to ignite action.</a:t>
            </a:r>
            <a:endParaRPr sz="2200">
              <a:solidFill>
                <a:srgbClr val="757575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A50A51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2200"/>
              <a:buFont typeface="Raleway"/>
              <a:buChar char="●"/>
            </a:pPr>
            <a:r>
              <a:rPr b="1" lang="en-US" sz="2200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r>
              <a:rPr b="1" lang="en-US" sz="2200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Contributors</a:t>
            </a:r>
            <a:r>
              <a:rPr b="1" lang="en-US" sz="2200">
                <a:solidFill>
                  <a:srgbClr val="A50A50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.</a:t>
            </a:r>
            <a:r>
              <a:rPr b="1" lang="en-US" sz="2200">
                <a:solidFill>
                  <a:srgbClr val="A50A5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r>
              <a:rPr lang="en-US" sz="22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–</a:t>
            </a:r>
            <a:r>
              <a:rPr lang="en-US" sz="22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They provide concrete action or resources for success.</a:t>
            </a:r>
            <a:endParaRPr sz="2200">
              <a:solidFill>
                <a:srgbClr val="757575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757575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2200"/>
              <a:buFont typeface="Raleway"/>
              <a:buChar char="●"/>
            </a:pPr>
            <a:r>
              <a:rPr b="1" lang="en-US" sz="2200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r>
              <a:rPr b="1" lang="en-US" sz="2200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Gatekeepers</a:t>
            </a:r>
            <a:r>
              <a:rPr b="1" lang="en-US" sz="2200">
                <a:solidFill>
                  <a:srgbClr val="A50A50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.</a:t>
            </a:r>
            <a:r>
              <a:rPr lang="en-US" sz="22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– Their support or opposition unlocks key contributors or adversaries.</a:t>
            </a:r>
            <a:endParaRPr sz="2200">
              <a:solidFill>
                <a:srgbClr val="757575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757575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2200"/>
              <a:buFont typeface="Raleway"/>
              <a:buChar char="●"/>
            </a:pPr>
            <a:r>
              <a:rPr b="1" lang="en-US" sz="2200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r>
              <a:rPr b="1" lang="en-US" sz="2200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Adversaries</a:t>
            </a:r>
            <a:r>
              <a:rPr b="1" lang="en-US" sz="2200">
                <a:solidFill>
                  <a:srgbClr val="A50A50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.</a:t>
            </a:r>
            <a:r>
              <a:rPr lang="en-US" sz="2200">
                <a:solidFill>
                  <a:srgbClr val="A50A5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r>
              <a:rPr lang="en-US" sz="22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–</a:t>
            </a:r>
            <a:r>
              <a:rPr lang="en-US" sz="22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You must either mitigate their resistance </a:t>
            </a:r>
            <a:r>
              <a:rPr i="1" lang="en-US" sz="22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or</a:t>
            </a:r>
            <a:r>
              <a:rPr lang="en-US" sz="22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take advantage of it to gain support from other key contributors.</a:t>
            </a:r>
            <a:endParaRPr sz="2200">
              <a:solidFill>
                <a:srgbClr val="757575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757575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2200"/>
              <a:buFont typeface="Raleway"/>
              <a:buChar char="●"/>
            </a:pPr>
            <a:r>
              <a:rPr b="1" lang="en-US" sz="2200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r>
              <a:rPr b="1" lang="en-US" sz="2200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Bystanders</a:t>
            </a:r>
            <a:r>
              <a:rPr b="1" lang="en-US" sz="2200">
                <a:solidFill>
                  <a:srgbClr val="A50A50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.</a:t>
            </a:r>
            <a:r>
              <a:rPr b="1" lang="en-US" sz="2200">
                <a:solidFill>
                  <a:srgbClr val="A50A5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r>
              <a:rPr lang="en-US" sz="22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– They often </a:t>
            </a:r>
            <a:r>
              <a:rPr i="1" lang="en-US" sz="22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seem</a:t>
            </a:r>
            <a:r>
              <a:rPr lang="en-US" sz="22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important or are assumed to matter. In reality, they might not have much to offer </a:t>
            </a:r>
            <a:r>
              <a:rPr b="1" i="1" lang="en-US" sz="22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and</a:t>
            </a:r>
            <a:r>
              <a:rPr lang="en-US" sz="22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little ability to interfere.</a:t>
            </a:r>
            <a:endParaRPr sz="2200">
              <a:solidFill>
                <a:srgbClr val="757575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/>
          <p:nvPr/>
        </p:nvSpPr>
        <p:spPr>
          <a:xfrm>
            <a:off x="4706100" y="5364326"/>
            <a:ext cx="7485900" cy="1493700"/>
          </a:xfrm>
          <a:prstGeom prst="triangle">
            <a:avLst>
              <a:gd fmla="val 100000" name="adj"/>
            </a:avLst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1426322" y="4794204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9"/>
          <p:cNvSpPr txBox="1"/>
          <p:nvPr>
            <p:ph type="title"/>
          </p:nvPr>
        </p:nvSpPr>
        <p:spPr>
          <a:xfrm>
            <a:off x="195699" y="122151"/>
            <a:ext cx="10515600" cy="132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 Stakeholder Analysis:</a:t>
            </a:r>
            <a:r>
              <a:rPr b="1" lang="en-US">
                <a:solidFill>
                  <a:srgbClr val="A50A50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.</a:t>
            </a:r>
            <a:r>
              <a:rPr b="1" lang="en-US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r>
              <a:rPr lang="en-US" sz="3522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How to use this tool </a:t>
            </a:r>
            <a:endParaRPr b="1" sz="3522">
              <a:solidFill>
                <a:schemeClr val="lt1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4918725" y="56262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623350" y="2125275"/>
            <a:ext cx="10274700" cy="3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5757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741300" y="1640550"/>
            <a:ext cx="10709400" cy="51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2200"/>
              <a:buFont typeface="Raleway"/>
              <a:buChar char="●"/>
            </a:pPr>
            <a:r>
              <a:rPr b="1" lang="en-US" sz="2200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 Leaders</a:t>
            </a:r>
            <a:r>
              <a:rPr lang="en-US" sz="2200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r>
              <a:rPr lang="en-US" sz="22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– They play the main coordinating role, set strategy, make decisions. (Hint: one or more of you will be the leader here!)</a:t>
            </a:r>
            <a:endParaRPr sz="2200">
              <a:solidFill>
                <a:srgbClr val="757575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757575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2200"/>
              <a:buFont typeface="Raleway"/>
              <a:buChar char="●"/>
            </a:pPr>
            <a:r>
              <a:rPr b="1" lang="en-US" sz="2200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 Spark plug</a:t>
            </a:r>
            <a:r>
              <a:rPr b="1" lang="en-US" sz="2200">
                <a:solidFill>
                  <a:srgbClr val="A50A50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.</a:t>
            </a:r>
            <a:r>
              <a:rPr b="1" lang="en-US" sz="2200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r>
              <a:rPr lang="en-US" sz="22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–They are positioned in such a way that they are particularly able to ignite action.</a:t>
            </a:r>
            <a:endParaRPr sz="2200">
              <a:solidFill>
                <a:srgbClr val="757575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A50A51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2200"/>
              <a:buFont typeface="Raleway"/>
              <a:buChar char="●"/>
            </a:pPr>
            <a:r>
              <a:rPr b="1" lang="en-US" sz="2200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 Contributors</a:t>
            </a:r>
            <a:r>
              <a:rPr b="1" lang="en-US" sz="2200">
                <a:solidFill>
                  <a:srgbClr val="A50A50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.</a:t>
            </a:r>
            <a:r>
              <a:rPr b="1" lang="en-US" sz="2200">
                <a:solidFill>
                  <a:srgbClr val="A50A5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r>
              <a:rPr lang="en-US" sz="22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– They provide concrete action or resources for success.</a:t>
            </a:r>
            <a:endParaRPr sz="2200">
              <a:solidFill>
                <a:srgbClr val="757575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757575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2200"/>
              <a:buFont typeface="Raleway"/>
              <a:buChar char="●"/>
            </a:pPr>
            <a:r>
              <a:rPr b="1" lang="en-US" sz="2200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 Gatekeepers</a:t>
            </a:r>
            <a:r>
              <a:rPr b="1" lang="en-US" sz="2200">
                <a:solidFill>
                  <a:srgbClr val="A50A50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.</a:t>
            </a:r>
            <a:r>
              <a:rPr lang="en-US" sz="22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– Their support or opposition unlocks key contributors or adversaries.</a:t>
            </a:r>
            <a:endParaRPr sz="2200">
              <a:solidFill>
                <a:srgbClr val="757575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757575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2200"/>
              <a:buFont typeface="Raleway"/>
              <a:buChar char="●"/>
            </a:pPr>
            <a:r>
              <a:rPr b="1" lang="en-US" sz="2200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 Adversaries</a:t>
            </a:r>
            <a:r>
              <a:rPr b="1" lang="en-US" sz="2200">
                <a:solidFill>
                  <a:srgbClr val="A50A50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.</a:t>
            </a:r>
            <a:r>
              <a:rPr lang="en-US" sz="2200">
                <a:solidFill>
                  <a:srgbClr val="A50A5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r>
              <a:rPr lang="en-US" sz="22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– You must either mitigate their resistance </a:t>
            </a:r>
            <a:r>
              <a:rPr i="1" lang="en-US" sz="22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or</a:t>
            </a:r>
            <a:r>
              <a:rPr lang="en-US" sz="22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take advantage of it to gain support from other key contributors.</a:t>
            </a:r>
            <a:endParaRPr sz="2200">
              <a:solidFill>
                <a:srgbClr val="757575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757575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2200"/>
              <a:buFont typeface="Raleway"/>
              <a:buChar char="●"/>
            </a:pPr>
            <a:r>
              <a:rPr b="1" lang="en-US" sz="2200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 Bystanders</a:t>
            </a:r>
            <a:r>
              <a:rPr b="1" lang="en-US" sz="2200">
                <a:solidFill>
                  <a:srgbClr val="A50A50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.</a:t>
            </a:r>
            <a:r>
              <a:rPr b="1" lang="en-US" sz="2200">
                <a:solidFill>
                  <a:srgbClr val="A50A5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r>
              <a:rPr lang="en-US" sz="22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– They often </a:t>
            </a:r>
            <a:r>
              <a:rPr i="1" lang="en-US" sz="22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seem</a:t>
            </a:r>
            <a:r>
              <a:rPr lang="en-US" sz="22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important or are assumed to matter. In reality, they might not have much to offer </a:t>
            </a:r>
            <a:r>
              <a:rPr b="1" i="1" lang="en-US" sz="22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and</a:t>
            </a:r>
            <a:r>
              <a:rPr lang="en-US" sz="22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little ability to interfere.</a:t>
            </a:r>
            <a:endParaRPr sz="2200">
              <a:solidFill>
                <a:srgbClr val="757575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/>
          <p:nvPr/>
        </p:nvSpPr>
        <p:spPr>
          <a:xfrm>
            <a:off x="4706100" y="5364326"/>
            <a:ext cx="7485900" cy="1493700"/>
          </a:xfrm>
          <a:prstGeom prst="triangle">
            <a:avLst>
              <a:gd fmla="val 100000" name="adj"/>
            </a:avLst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1426322" y="4794204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0"/>
          <p:cNvSpPr txBox="1"/>
          <p:nvPr>
            <p:ph type="title"/>
          </p:nvPr>
        </p:nvSpPr>
        <p:spPr>
          <a:xfrm>
            <a:off x="502900" y="-3052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 Stakeholder Analysis: </a:t>
            </a:r>
            <a:r>
              <a:rPr lang="en-US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Harry Potter</a:t>
            </a:r>
            <a:r>
              <a:rPr b="1" lang="en-US">
                <a:solidFill>
                  <a:srgbClr val="A50A50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.</a:t>
            </a:r>
            <a:r>
              <a:rPr b="1" lang="en-US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endParaRPr b="1">
              <a:solidFill>
                <a:schemeClr val="lt1"/>
              </a:solidFill>
              <a:highlight>
                <a:srgbClr val="A50A50"/>
              </a:highlight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4918725" y="56262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623350" y="2125275"/>
            <a:ext cx="10274700" cy="3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5757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153" name="Google Shape;153;p20"/>
          <p:cNvGraphicFramePr/>
          <p:nvPr/>
        </p:nvGraphicFramePr>
        <p:xfrm>
          <a:off x="606230" y="8860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{782AFD4A-E484-474C-8A0D-0DB20658A587}</a:tableStyleId>
              </a:tblPr>
              <a:tblGrid>
                <a:gridCol w="2038025"/>
                <a:gridCol w="1220775"/>
                <a:gridCol w="1629400"/>
                <a:gridCol w="1629400"/>
                <a:gridCol w="1629400"/>
                <a:gridCol w="1629400"/>
                <a:gridCol w="1629400"/>
              </a:tblGrid>
              <a:tr h="544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200">
                          <a:solidFill>
                            <a:schemeClr val="lt1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Stakeholder Name (Org., Dept., Person)</a:t>
                      </a:r>
                      <a:endParaRPr b="1" sz="2200" u="none" cap="none" strike="noStrike">
                        <a:solidFill>
                          <a:schemeClr val="lt1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>
                    <a:solidFill>
                      <a:srgbClr val="12B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200">
                          <a:solidFill>
                            <a:schemeClr val="lt1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Leader</a:t>
                      </a:r>
                      <a:endParaRPr b="1" sz="2200" u="none" cap="none" strike="noStrike">
                        <a:solidFill>
                          <a:schemeClr val="lt1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>
                    <a:solidFill>
                      <a:srgbClr val="12B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200">
                          <a:solidFill>
                            <a:schemeClr val="lt1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Spark Plug</a:t>
                      </a:r>
                      <a:endParaRPr b="1" sz="2200" u="none" cap="none" strike="noStrike">
                        <a:solidFill>
                          <a:schemeClr val="lt1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>
                    <a:solidFill>
                      <a:srgbClr val="12B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200">
                          <a:solidFill>
                            <a:schemeClr val="lt1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Contributor</a:t>
                      </a:r>
                      <a:endParaRPr b="1" sz="2200" u="none" cap="none" strike="noStrike">
                        <a:solidFill>
                          <a:schemeClr val="lt1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>
                    <a:solidFill>
                      <a:srgbClr val="12B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200">
                          <a:solidFill>
                            <a:schemeClr val="lt1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Gatekeeper</a:t>
                      </a:r>
                      <a:endParaRPr b="1" sz="2200" u="none" cap="none" strike="noStrike">
                        <a:solidFill>
                          <a:schemeClr val="lt1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>
                    <a:solidFill>
                      <a:srgbClr val="12B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200">
                          <a:solidFill>
                            <a:schemeClr val="lt1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Adversary</a:t>
                      </a:r>
                      <a:endParaRPr b="1" sz="2200" u="none" cap="none" strike="noStrike">
                        <a:solidFill>
                          <a:schemeClr val="lt1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>
                    <a:solidFill>
                      <a:srgbClr val="12B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chemeClr val="lt1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Bystander</a:t>
                      </a:r>
                      <a:endParaRPr b="1" sz="2200" u="none" cap="none" strike="noStrike">
                        <a:solidFill>
                          <a:schemeClr val="lt1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>
                    <a:solidFill>
                      <a:srgbClr val="12B5EA"/>
                    </a:solidFill>
                  </a:tcPr>
                </a:tc>
              </a:tr>
              <a:tr h="637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200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Harry Potter</a:t>
                      </a:r>
                      <a:endParaRPr b="1"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200" u="none" cap="none" strike="noStrike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X</a:t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</a:tr>
              <a:tr h="637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200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Ron Weasley</a:t>
                      </a:r>
                      <a:endParaRPr b="1"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200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X</a:t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</a:tr>
              <a:tr h="793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200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Hermione Granger</a:t>
                      </a:r>
                      <a:endParaRPr b="1"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200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X</a:t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</a:tr>
              <a:tr h="637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200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Severus Snape</a:t>
                      </a:r>
                      <a:endParaRPr b="1"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200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X</a:t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</a:tr>
              <a:tr h="637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200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Lord Voldemort</a:t>
                      </a:r>
                      <a:endParaRPr b="1"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200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X</a:t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</a:tr>
              <a:tr h="60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200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Filch</a:t>
                      </a:r>
                      <a:endParaRPr b="1"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X</a:t>
                      </a:r>
                      <a:endParaRPr sz="2200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</a:tr>
              <a:tr h="60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Dumbledore</a:t>
                      </a:r>
                      <a:endParaRPr b="1" sz="2200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X</a:t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/>
          <p:nvPr/>
        </p:nvSpPr>
        <p:spPr>
          <a:xfrm>
            <a:off x="4706100" y="5364326"/>
            <a:ext cx="7485900" cy="1493700"/>
          </a:xfrm>
          <a:prstGeom prst="triangle">
            <a:avLst>
              <a:gd fmla="val 100000" name="adj"/>
            </a:avLst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1426322" y="4794204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1"/>
          <p:cNvSpPr txBox="1"/>
          <p:nvPr>
            <p:ph type="title"/>
          </p:nvPr>
        </p:nvSpPr>
        <p:spPr>
          <a:xfrm>
            <a:off x="430600" y="103002"/>
            <a:ext cx="105156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r>
              <a:rPr b="1" lang="en-US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Stakeholder Analysis: </a:t>
            </a:r>
            <a:r>
              <a:rPr lang="en-US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What it looks like</a:t>
            </a:r>
            <a:r>
              <a:rPr b="1" lang="en-US">
                <a:solidFill>
                  <a:srgbClr val="A50A50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.</a:t>
            </a:r>
            <a:endParaRPr b="1">
              <a:solidFill>
                <a:srgbClr val="A50A50"/>
              </a:solidFill>
              <a:highlight>
                <a:srgbClr val="A50A50"/>
              </a:highlight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4918725" y="56262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623350" y="2125275"/>
            <a:ext cx="10274700" cy="3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5757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163" name="Google Shape;163;p21"/>
          <p:cNvGraphicFramePr/>
          <p:nvPr/>
        </p:nvGraphicFramePr>
        <p:xfrm>
          <a:off x="430603" y="1105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{782AFD4A-E484-474C-8A0D-0DB20658A587}</a:tableStyleId>
              </a:tblPr>
              <a:tblGrid>
                <a:gridCol w="2076975"/>
                <a:gridCol w="1795125"/>
                <a:gridCol w="3802325"/>
                <a:gridCol w="3802325"/>
              </a:tblGrid>
              <a:tr h="820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en-US" sz="2100" u="none" cap="none" strike="noStrike">
                          <a:solidFill>
                            <a:schemeClr val="lt1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Stakeholder </a:t>
                      </a:r>
                      <a:r>
                        <a:rPr b="1" lang="en-US" sz="2100">
                          <a:solidFill>
                            <a:schemeClr val="lt1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Name (Org., Dept., Person)</a:t>
                      </a:r>
                      <a:endParaRPr b="1" sz="2100" u="none" cap="none" strike="noStrike">
                        <a:solidFill>
                          <a:schemeClr val="lt1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>
                    <a:solidFill>
                      <a:srgbClr val="12B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en-US" sz="2100" u="none" cap="none" strike="noStrike">
                          <a:solidFill>
                            <a:schemeClr val="lt1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Type</a:t>
                      </a:r>
                      <a:endParaRPr b="1" sz="2100" u="none" cap="none" strike="noStrike">
                        <a:solidFill>
                          <a:schemeClr val="lt1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>
                    <a:solidFill>
                      <a:srgbClr val="12B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00">
                          <a:solidFill>
                            <a:schemeClr val="lt1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Notes/Explanation</a:t>
                      </a:r>
                      <a:endParaRPr b="1" sz="2100">
                        <a:solidFill>
                          <a:schemeClr val="lt1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>
                    <a:solidFill>
                      <a:srgbClr val="12B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en-US" sz="2100">
                          <a:solidFill>
                            <a:schemeClr val="lt1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Next Step</a:t>
                      </a:r>
                      <a:endParaRPr b="1" sz="2100" u="none" cap="none" strike="noStrike">
                        <a:solidFill>
                          <a:schemeClr val="lt1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>
                    <a:solidFill>
                      <a:srgbClr val="12B5EA"/>
                    </a:solidFill>
                  </a:tcPr>
                </a:tc>
              </a:tr>
              <a:tr h="75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1</a:t>
                      </a:r>
                      <a:endParaRPr b="1" sz="14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Example: </a:t>
                      </a:r>
                      <a:r>
                        <a:rPr lang="en-US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Org Name is a leader because they creating </a:t>
                      </a:r>
                      <a:r>
                        <a:rPr lang="en-US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collaborative</a:t>
                      </a:r>
                      <a:r>
                        <a:rPr lang="en-US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 tables for </a:t>
                      </a:r>
                      <a:r>
                        <a:rPr lang="en-US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discussions</a:t>
                      </a:r>
                      <a:r>
                        <a:rPr lang="en-US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 around caring for older adults</a:t>
                      </a:r>
                      <a:endParaRPr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US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Example:</a:t>
                      </a:r>
                      <a:r>
                        <a:rPr lang="en-US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 identify lead points of contact and set meeting for introducing project idea</a:t>
                      </a:r>
                      <a:endParaRPr sz="14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/>
                </a:tc>
              </a:tr>
              <a:tr h="75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2</a:t>
                      </a:r>
                      <a:endParaRPr b="1" sz="14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/>
                </a:tc>
              </a:tr>
              <a:tr h="75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3</a:t>
                      </a:r>
                      <a:endParaRPr b="1" sz="14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/>
                </a:tc>
              </a:tr>
              <a:tr h="75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4</a:t>
                      </a:r>
                      <a:endParaRPr b="1" sz="14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/>
                </a:tc>
              </a:tr>
              <a:tr h="75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5</a:t>
                      </a:r>
                      <a:endParaRPr b="1" sz="14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164" name="Google Shape;164;p21"/>
          <p:cNvSpPr txBox="1"/>
          <p:nvPr/>
        </p:nvSpPr>
        <p:spPr>
          <a:xfrm>
            <a:off x="351269" y="5752975"/>
            <a:ext cx="7815000" cy="908100"/>
          </a:xfrm>
          <a:prstGeom prst="rect">
            <a:avLst/>
          </a:prstGeom>
          <a:noFill/>
          <a:ln cap="flat" cmpd="sng" w="9525">
            <a:solidFill>
              <a:srgbClr val="7575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lang="en-US" sz="1900">
                <a:solidFill>
                  <a:schemeClr val="lt1"/>
                </a:solidFill>
                <a:highlight>
                  <a:srgbClr val="12B5EA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r>
              <a:rPr b="1" i="0" lang="en-US" sz="1900" u="none" cap="none" strike="noStrike">
                <a:solidFill>
                  <a:schemeClr val="lt1"/>
                </a:solidFill>
                <a:highlight>
                  <a:srgbClr val="12B5EA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Stakeholder Types:</a:t>
            </a:r>
            <a:r>
              <a:rPr b="1" lang="en-US" sz="19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Leader, Spark Plug, </a:t>
            </a:r>
            <a:r>
              <a:rPr b="1" lang="en-US" sz="19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Contributor</a:t>
            </a:r>
            <a:r>
              <a:rPr b="1" lang="en-US" sz="19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, Gatekeeper, Adversary, Bystander</a:t>
            </a:r>
            <a:endParaRPr b="1" i="0" sz="1900" u="none" cap="none" strike="noStrike">
              <a:solidFill>
                <a:srgbClr val="757575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