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3" r:id="rId4"/>
    <p:sldMasterId id="214748369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Asap Condensed"/>
      <p:regular r:id="rId19"/>
      <p:bold r:id="rId20"/>
      <p:italic r:id="rId21"/>
      <p:boldItalic r:id="rId22"/>
    </p:embeddedFont>
    <p:embeddedFont>
      <p:font typeface="Raleway"/>
      <p:regular r:id="rId23"/>
      <p:bold r:id="rId24"/>
      <p:italic r:id="rId25"/>
      <p:boldItalic r:id="rId26"/>
    </p:embeddedFont>
    <p:embeddedFont>
      <p:font typeface="Lato"/>
      <p:regular r:id="rId27"/>
      <p:bold r:id="rId28"/>
      <p:italic r:id="rId29"/>
      <p:boldItalic r:id="rId30"/>
    </p:embeddedFont>
    <p:embeddedFont>
      <p:font typeface="Raleway Light"/>
      <p:regular r:id="rId31"/>
      <p:bold r:id="rId32"/>
      <p:italic r:id="rId33"/>
      <p:boldItalic r:id="rId34"/>
    </p:embeddedFont>
    <p:embeddedFont>
      <p:font typeface="Asap Condensed Medium"/>
      <p:regular r:id="rId35"/>
      <p:bold r:id="rId36"/>
      <p:italic r:id="rId37"/>
      <p:boldItalic r:id="rId38"/>
    </p:embeddedFont>
    <p:embeddedFont>
      <p:font typeface="Raleway Medium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alewayMedium-bold.fntdata"/><Relationship Id="rId20" Type="http://schemas.openxmlformats.org/officeDocument/2006/relationships/font" Target="fonts/AsapCondensed-bold.fntdata"/><Relationship Id="rId42" Type="http://schemas.openxmlformats.org/officeDocument/2006/relationships/font" Target="fonts/RalewayMedium-boldItalic.fntdata"/><Relationship Id="rId41" Type="http://schemas.openxmlformats.org/officeDocument/2006/relationships/font" Target="fonts/RalewayMedium-italic.fntdata"/><Relationship Id="rId22" Type="http://schemas.openxmlformats.org/officeDocument/2006/relationships/font" Target="fonts/AsapCondensed-boldItalic.fntdata"/><Relationship Id="rId21" Type="http://schemas.openxmlformats.org/officeDocument/2006/relationships/font" Target="fonts/AsapCondensed-italic.fntdata"/><Relationship Id="rId24" Type="http://schemas.openxmlformats.org/officeDocument/2006/relationships/font" Target="fonts/Raleway-bold.fntdata"/><Relationship Id="rId23" Type="http://schemas.openxmlformats.org/officeDocument/2006/relationships/font" Target="fonts/Raleway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Raleway-boldItalic.fntdata"/><Relationship Id="rId25" Type="http://schemas.openxmlformats.org/officeDocument/2006/relationships/font" Target="fonts/Raleway-italic.fntdata"/><Relationship Id="rId28" Type="http://schemas.openxmlformats.org/officeDocument/2006/relationships/font" Target="fonts/Lato-bold.fntdata"/><Relationship Id="rId27" Type="http://schemas.openxmlformats.org/officeDocument/2006/relationships/font" Target="fonts/Lato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Lato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Light-regular.fntdata"/><Relationship Id="rId30" Type="http://schemas.openxmlformats.org/officeDocument/2006/relationships/font" Target="fonts/Lato-boldItalic.fntdata"/><Relationship Id="rId11" Type="http://schemas.openxmlformats.org/officeDocument/2006/relationships/slide" Target="slides/slide5.xml"/><Relationship Id="rId33" Type="http://schemas.openxmlformats.org/officeDocument/2006/relationships/font" Target="fonts/RalewayLight-italic.fntdata"/><Relationship Id="rId10" Type="http://schemas.openxmlformats.org/officeDocument/2006/relationships/slide" Target="slides/slide4.xml"/><Relationship Id="rId32" Type="http://schemas.openxmlformats.org/officeDocument/2006/relationships/font" Target="fonts/RalewayLight-bold.fntdata"/><Relationship Id="rId13" Type="http://schemas.openxmlformats.org/officeDocument/2006/relationships/slide" Target="slides/slide7.xml"/><Relationship Id="rId35" Type="http://schemas.openxmlformats.org/officeDocument/2006/relationships/font" Target="fonts/AsapCondensedMedium-regular.fntdata"/><Relationship Id="rId12" Type="http://schemas.openxmlformats.org/officeDocument/2006/relationships/slide" Target="slides/slide6.xml"/><Relationship Id="rId34" Type="http://schemas.openxmlformats.org/officeDocument/2006/relationships/font" Target="fonts/RalewayLight-boldItalic.fntdata"/><Relationship Id="rId15" Type="http://schemas.openxmlformats.org/officeDocument/2006/relationships/slide" Target="slides/slide9.xml"/><Relationship Id="rId37" Type="http://schemas.openxmlformats.org/officeDocument/2006/relationships/font" Target="fonts/AsapCondensedMedium-italic.fntdata"/><Relationship Id="rId14" Type="http://schemas.openxmlformats.org/officeDocument/2006/relationships/slide" Target="slides/slide8.xml"/><Relationship Id="rId36" Type="http://schemas.openxmlformats.org/officeDocument/2006/relationships/font" Target="fonts/AsapCondensedMedium-bold.fntdata"/><Relationship Id="rId17" Type="http://schemas.openxmlformats.org/officeDocument/2006/relationships/slide" Target="slides/slide11.xml"/><Relationship Id="rId39" Type="http://schemas.openxmlformats.org/officeDocument/2006/relationships/font" Target="fonts/RalewayMedium-regular.fntdata"/><Relationship Id="rId16" Type="http://schemas.openxmlformats.org/officeDocument/2006/relationships/slide" Target="slides/slide10.xml"/><Relationship Id="rId38" Type="http://schemas.openxmlformats.org/officeDocument/2006/relationships/font" Target="fonts/AsapCondensedMedium-boldItalic.fntdata"/><Relationship Id="rId19" Type="http://schemas.openxmlformats.org/officeDocument/2006/relationships/font" Target="fonts/AsapCondensed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086f4f5c0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086f4f5c0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d41152ace5_0_2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d41152ace5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41152ace5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d41152ace5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d41152ace5_0_1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g2d41152ace5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086f4f5c0d_0_9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086f4f5c0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db5b82f9ea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db5b82f9ea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086f4f5c0d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8" name="Google Shape;208;g3086f4f5c0d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highlight>
                  <a:srgbClr val="FCE5CD"/>
                </a:highlight>
              </a:rPr>
              <a:t>Speak to connection to case conferencing here </a:t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09d035ccd0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309d035ccd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086f4f5c0d_0_10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0" name="Google Shape;220;g3086f4f5c0d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d41152ace5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d41152ace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highlight>
                  <a:srgbClr val="FCE5CD"/>
                </a:highlight>
              </a:rPr>
              <a:t>This timeline is contingent on a number of factors, so may change</a:t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9f5dc15b34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9f5dc15b3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>
                <a:solidFill>
                  <a:schemeClr val="dk1"/>
                </a:solidFill>
                <a:highlight>
                  <a:srgbClr val="FCE5CD"/>
                </a:highlight>
              </a:rPr>
              <a:t>This timeline is contingent on a number of factors, so may change</a:t>
            </a:r>
            <a:endParaRPr>
              <a:solidFill>
                <a:schemeClr val="dk1"/>
              </a:solidFill>
              <a:highlight>
                <a:srgbClr val="FCE5CD"/>
              </a:highlight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d41152ace5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g2d41152ace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ar">
  <p:cSld name="SECTION_TITLE_AND_DESCRIPTION_1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52400" cy="567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">
  <p:cSld name="CUSTOM_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mission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48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6"/>
          <p:cNvSpPr/>
          <p:nvPr/>
        </p:nvSpPr>
        <p:spPr>
          <a:xfrm>
            <a:off x="0" y="3742575"/>
            <a:ext cx="9144000" cy="1401000"/>
          </a:xfrm>
          <a:prstGeom prst="rect">
            <a:avLst/>
          </a:prstGeom>
          <a:solidFill>
            <a:srgbClr val="12B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494CB"/>
              </a:solidFill>
            </a:endParaRPr>
          </a:p>
        </p:txBody>
      </p:sp>
      <p:sp>
        <p:nvSpPr>
          <p:cNvPr id="57" name="Google Shape;57;p16"/>
          <p:cNvSpPr/>
          <p:nvPr/>
        </p:nvSpPr>
        <p:spPr>
          <a:xfrm>
            <a:off x="0" y="3261075"/>
            <a:ext cx="2055300" cy="676800"/>
          </a:xfrm>
          <a:prstGeom prst="rect">
            <a:avLst/>
          </a:prstGeom>
          <a:solidFill>
            <a:srgbClr val="0494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8" name="Google Shape;5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50" y="3400300"/>
            <a:ext cx="1426074" cy="425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 txBox="1"/>
          <p:nvPr>
            <p:ph idx="1" type="subTitle"/>
          </p:nvPr>
        </p:nvSpPr>
        <p:spPr>
          <a:xfrm>
            <a:off x="426900" y="4120175"/>
            <a:ext cx="8290200" cy="8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sap Condensed"/>
              <a:buNone/>
              <a:defRPr b="1" sz="1800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17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17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5">
  <p:cSld name="TITLE_AND_BODY_1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8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7" name="Google Shape;67;p18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TITLE_AND_BODY_13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0" name="Google Shape;70;p19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1" name="Google Shape;71;p19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3">
  <p:cSld name="TITLE_AND_BODY_14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4" name="Google Shape;74;p20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5" name="Google Shape;75;p20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4">
  <p:cSld name="TITLE_AND_BODY_15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HSDC_PowerPoint_Widescreen.png" id="81" name="Google Shape;81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2"/>
          <p:cNvSpPr txBox="1"/>
          <p:nvPr>
            <p:ph type="title"/>
          </p:nvPr>
        </p:nvSpPr>
        <p:spPr>
          <a:xfrm>
            <a:off x="457200" y="1066781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144379"/>
              </a:buClr>
              <a:buSzPts val="2800"/>
              <a:buFont typeface="Arial"/>
              <a:buNone/>
              <a:defRPr b="1" sz="2800">
                <a:solidFill>
                  <a:srgbClr val="14437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457200" y="1924031"/>
            <a:ext cx="82296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■"/>
              <a:defRPr sz="1600"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  <a:defRPr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6553200" y="4690556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_HEADER_1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3"/>
          <p:cNvSpPr txBox="1"/>
          <p:nvPr>
            <p:ph type="title"/>
          </p:nvPr>
        </p:nvSpPr>
        <p:spPr>
          <a:xfrm>
            <a:off x="722313" y="2325290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3200"/>
              <a:buFont typeface="Arial"/>
              <a:buNone/>
              <a:defRPr b="1" i="0" sz="3200" u="none" cap="none" strike="noStrike">
                <a:solidFill>
                  <a:srgbClr val="686F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>
            <a:off x="722313" y="1200150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 showMasterSp="0">
  <p:cSld name="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4"/>
          <p:cNvSpPr txBox="1"/>
          <p:nvPr>
            <p:ph type="title"/>
          </p:nvPr>
        </p:nvSpPr>
        <p:spPr>
          <a:xfrm>
            <a:off x="152400" y="57150"/>
            <a:ext cx="7010400" cy="743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686F75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686F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/>
        </p:txBody>
      </p:sp>
      <p:sp>
        <p:nvSpPr>
          <p:cNvPr id="92" name="Google Shape;92;p24"/>
          <p:cNvSpPr txBox="1"/>
          <p:nvPr>
            <p:ph idx="1" type="body"/>
          </p:nvPr>
        </p:nvSpPr>
        <p:spPr>
          <a:xfrm>
            <a:off x="457200" y="1085850"/>
            <a:ext cx="82296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8695944" y="4812506"/>
            <a:ext cx="381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white" type="title">
  <p:cSld name="TITLE"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pic>
        <p:nvPicPr>
          <p:cNvPr descr="CS_rgb.jpg" id="99" name="Google Shape;9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6800" y="4771275"/>
            <a:ext cx="616725" cy="1839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6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rgbClr val="FF6F0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Google Shape;101;p26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600"/>
              <a:buNone/>
              <a:defRPr sz="3600"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2" name="Google Shape;102;p26"/>
          <p:cNvSpPr txBox="1"/>
          <p:nvPr>
            <p:ph idx="2" type="subTitle"/>
          </p:nvPr>
        </p:nvSpPr>
        <p:spPr>
          <a:xfrm>
            <a:off x="456075" y="4645825"/>
            <a:ext cx="4399200" cy="49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000"/>
              <a:buNone/>
              <a:defRPr b="1" sz="1000">
                <a:solidFill>
                  <a:srgbClr val="FF6F0C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b="1" sz="1800">
                <a:solidFill>
                  <a:srgbClr val="FF6F0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_1">
    <p:bg>
      <p:bgPr>
        <a:solidFill>
          <a:srgbClr val="FF6F0C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cxnSp>
        <p:nvCxnSpPr>
          <p:cNvPr id="105" name="Google Shape;105;p27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" name="Google Shape;106;p27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27"/>
          <p:cNvSpPr txBox="1"/>
          <p:nvPr>
            <p:ph idx="2" type="subTitle"/>
          </p:nvPr>
        </p:nvSpPr>
        <p:spPr>
          <a:xfrm>
            <a:off x="456075" y="4645825"/>
            <a:ext cx="4399200" cy="49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CS_reverse.png" id="108" name="Google Shape;108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7250" y="4782000"/>
            <a:ext cx="755226" cy="2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purple">
  <p:cSld name="TITLE_1_2">
    <p:bg>
      <p:bgPr>
        <a:solidFill>
          <a:srgbClr val="A50A5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8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cxnSp>
        <p:nvCxnSpPr>
          <p:cNvPr id="111" name="Google Shape;111;p28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2" name="Google Shape;112;p28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3" name="Google Shape;113;p28"/>
          <p:cNvSpPr txBox="1"/>
          <p:nvPr>
            <p:ph idx="2" type="subTitle"/>
          </p:nvPr>
        </p:nvSpPr>
        <p:spPr>
          <a:xfrm>
            <a:off x="456075" y="4645825"/>
            <a:ext cx="4399200" cy="49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CS_reverse.png" id="114" name="Google Shape;1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7250" y="4782000"/>
            <a:ext cx="755226" cy="2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blue">
  <p:cSld name="TITLE_1_1">
    <p:bg>
      <p:bgPr>
        <a:solidFill>
          <a:srgbClr val="12B5EA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cxnSp>
        <p:nvCxnSpPr>
          <p:cNvPr id="117" name="Google Shape;117;p29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" name="Google Shape;118;p29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p29"/>
          <p:cNvSpPr txBox="1"/>
          <p:nvPr>
            <p:ph idx="2" type="subTitle"/>
          </p:nvPr>
        </p:nvSpPr>
        <p:spPr>
          <a:xfrm>
            <a:off x="456075" y="4645825"/>
            <a:ext cx="4399200" cy="497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sz="10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descr="CS_reverse.png" id="120" name="Google Shape;120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7250" y="4782000"/>
            <a:ext cx="755226" cy="2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SECTION_HEADER_1">
    <p:bg>
      <p:bgPr>
        <a:solidFill>
          <a:srgbClr val="86AF15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S_reverse.png" id="122" name="Google Shape;122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87250" y="4782000"/>
            <a:ext cx="755226" cy="225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3" name="Google Shape;123;p30"/>
          <p:cNvCxnSpPr/>
          <p:nvPr/>
        </p:nvCxnSpPr>
        <p:spPr>
          <a:xfrm>
            <a:off x="-6000" y="4632625"/>
            <a:ext cx="9156000" cy="132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30"/>
          <p:cNvSpPr txBox="1"/>
          <p:nvPr>
            <p:ph type="title"/>
          </p:nvPr>
        </p:nvSpPr>
        <p:spPr>
          <a:xfrm>
            <a:off x="406425" y="2117650"/>
            <a:ext cx="8296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30"/>
          <p:cNvSpPr txBox="1"/>
          <p:nvPr>
            <p:ph idx="1" type="subTitle"/>
          </p:nvPr>
        </p:nvSpPr>
        <p:spPr>
          <a:xfrm>
            <a:off x="456075" y="2698325"/>
            <a:ext cx="82470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8" name="Google Shape;128;p31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29" name="Google Shape;129;p31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ke a point">
  <p:cSld name="TITLE_AND_BODY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2"/>
          <p:cNvSpPr txBox="1"/>
          <p:nvPr>
            <p:ph idx="1" type="subTitle"/>
          </p:nvPr>
        </p:nvSpPr>
        <p:spPr>
          <a:xfrm>
            <a:off x="399300" y="2698450"/>
            <a:ext cx="82155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None/>
              <a:defRPr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None/>
              <a:defRPr sz="1400">
                <a:solidFill>
                  <a:srgbClr val="12B5EA"/>
                </a:solidFill>
              </a:defRPr>
            </a:lvl9pPr>
          </a:lstStyle>
          <a:p/>
        </p:txBody>
      </p:sp>
      <p:sp>
        <p:nvSpPr>
          <p:cNvPr id="132" name="Google Shape;132;p32"/>
          <p:cNvSpPr txBox="1"/>
          <p:nvPr>
            <p:ph type="title"/>
          </p:nvPr>
        </p:nvSpPr>
        <p:spPr>
          <a:xfrm>
            <a:off x="371475" y="2206550"/>
            <a:ext cx="8296800" cy="56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0"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3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5" name="Google Shape;135;p33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6" name="Google Shape;136;p33"/>
          <p:cNvSpPr txBox="1"/>
          <p:nvPr>
            <p:ph idx="2" type="body"/>
          </p:nvPr>
        </p:nvSpPr>
        <p:spPr>
          <a:xfrm>
            <a:off x="4540550" y="1452450"/>
            <a:ext cx="36981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7" name="Google Shape;137;p33"/>
          <p:cNvSpPr txBox="1"/>
          <p:nvPr>
            <p:ph idx="3" type="body"/>
          </p:nvPr>
        </p:nvSpPr>
        <p:spPr>
          <a:xfrm>
            <a:off x="379875" y="1452450"/>
            <a:ext cx="36981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TITLE_AND_TWO_COLUMNS_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0" name="Google Shape;140;p34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1" name="Google Shape;141;p34"/>
          <p:cNvSpPr txBox="1"/>
          <p:nvPr>
            <p:ph idx="2" type="body"/>
          </p:nvPr>
        </p:nvSpPr>
        <p:spPr>
          <a:xfrm>
            <a:off x="379875" y="1452450"/>
            <a:ext cx="24669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2" name="Google Shape;142;p34"/>
          <p:cNvSpPr txBox="1"/>
          <p:nvPr>
            <p:ph idx="3" type="body"/>
          </p:nvPr>
        </p:nvSpPr>
        <p:spPr>
          <a:xfrm>
            <a:off x="3163175" y="1452450"/>
            <a:ext cx="24669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3" name="Google Shape;143;p34"/>
          <p:cNvSpPr txBox="1"/>
          <p:nvPr>
            <p:ph idx="4" type="body"/>
          </p:nvPr>
        </p:nvSpPr>
        <p:spPr>
          <a:xfrm>
            <a:off x="5953950" y="1452450"/>
            <a:ext cx="24669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TITLE_AND_TWO_COLUMNS_1_1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6" name="Google Shape;146;p35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9pPr>
          </a:lstStyle>
          <a:p/>
        </p:txBody>
      </p:sp>
      <p:sp>
        <p:nvSpPr>
          <p:cNvPr id="147" name="Google Shape;147;p35"/>
          <p:cNvSpPr txBox="1"/>
          <p:nvPr>
            <p:ph idx="2" type="body"/>
          </p:nvPr>
        </p:nvSpPr>
        <p:spPr>
          <a:xfrm>
            <a:off x="379875" y="1452450"/>
            <a:ext cx="2045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8" name="Google Shape;148;p35"/>
          <p:cNvSpPr txBox="1"/>
          <p:nvPr>
            <p:ph idx="3" type="body"/>
          </p:nvPr>
        </p:nvSpPr>
        <p:spPr>
          <a:xfrm>
            <a:off x="2513025" y="1452450"/>
            <a:ext cx="2045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9" name="Google Shape;149;p35"/>
          <p:cNvSpPr txBox="1"/>
          <p:nvPr>
            <p:ph idx="4" type="body"/>
          </p:nvPr>
        </p:nvSpPr>
        <p:spPr>
          <a:xfrm>
            <a:off x="4659525" y="1452450"/>
            <a:ext cx="2045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0" name="Google Shape;150;p35"/>
          <p:cNvSpPr txBox="1"/>
          <p:nvPr>
            <p:ph idx="5" type="body"/>
          </p:nvPr>
        </p:nvSpPr>
        <p:spPr>
          <a:xfrm>
            <a:off x="6792675" y="1452450"/>
            <a:ext cx="2045700" cy="238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6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3" name="Google Shape;153;p36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AF15"/>
              </a:buClr>
              <a:buSzPts val="1800"/>
              <a:buNone/>
              <a:defRPr sz="1800">
                <a:solidFill>
                  <a:srgbClr val="86AF1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plit screen">
  <p:cSld name="SECTION_TITLE_AND_DESCRIPTION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rgbClr val="0494C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7"/>
          <p:cNvSpPr txBox="1"/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7" name="Google Shape;157;p37"/>
          <p:cNvSpPr txBox="1"/>
          <p:nvPr>
            <p:ph idx="1" type="subTitle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000"/>
              <a:buNone/>
              <a:defRPr>
                <a:solidFill>
                  <a:srgbClr val="12B5EA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58" name="Google Shape;158;p37"/>
          <p:cNvSpPr txBox="1"/>
          <p:nvPr>
            <p:ph idx="2" type="body"/>
          </p:nvPr>
        </p:nvSpPr>
        <p:spPr>
          <a:xfrm>
            <a:off x="4939500" y="724200"/>
            <a:ext cx="3837000" cy="372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8"/>
          <p:cNvSpPr txBox="1"/>
          <p:nvPr>
            <p:ph hasCustomPrompt="1" type="title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Lato"/>
              <a:buNone/>
              <a:defRPr sz="96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61" name="Google Shape;161;p38"/>
          <p:cNvSpPr txBox="1"/>
          <p:nvPr>
            <p:ph idx="1" type="body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ctr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Char char="●"/>
              <a:defRPr>
                <a:solidFill>
                  <a:srgbClr val="12B5EA"/>
                </a:solidFill>
              </a:defRPr>
            </a:lvl1pPr>
            <a:lvl2pPr indent="-304800" lvl="1" marL="9144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>
                <a:solidFill>
                  <a:srgbClr val="12B5EA"/>
                </a:solidFill>
              </a:defRPr>
            </a:lvl2pPr>
            <a:lvl3pPr indent="-304800" lvl="2" marL="13716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■"/>
              <a:defRPr>
                <a:solidFill>
                  <a:srgbClr val="12B5EA"/>
                </a:solidFill>
              </a:defRPr>
            </a:lvl3pPr>
            <a:lvl4pPr indent="-3048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●"/>
              <a:defRPr>
                <a:solidFill>
                  <a:srgbClr val="12B5EA"/>
                </a:solidFill>
              </a:defRPr>
            </a:lvl4pPr>
            <a:lvl5pPr indent="-3048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>
                <a:solidFill>
                  <a:srgbClr val="12B5EA"/>
                </a:solidFill>
              </a:defRPr>
            </a:lvl5pPr>
            <a:lvl6pPr indent="-304800" lvl="5" marL="27432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■"/>
              <a:defRPr>
                <a:solidFill>
                  <a:srgbClr val="12B5EA"/>
                </a:solidFill>
              </a:defRPr>
            </a:lvl6pPr>
            <a:lvl7pPr indent="-3048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●"/>
              <a:defRPr>
                <a:solidFill>
                  <a:srgbClr val="12B5EA"/>
                </a:solidFill>
              </a:defRPr>
            </a:lvl7pPr>
            <a:lvl8pPr indent="-3048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>
                <a:solidFill>
                  <a:srgbClr val="12B5EA"/>
                </a:solidFill>
              </a:defRPr>
            </a:lvl8pPr>
            <a:lvl9pPr indent="-3048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12B5EA"/>
              </a:buClr>
              <a:buSzPts val="1200"/>
              <a:buChar char="■"/>
              <a:defRPr>
                <a:solidFill>
                  <a:srgbClr val="12B5E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2">
    <p:bg>
      <p:bgPr>
        <a:solidFill>
          <a:srgbClr val="FFFFFF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9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200"/>
              <a:buNone/>
              <a:defRPr>
                <a:solidFill>
                  <a:srgbClr val="A50A5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3000"/>
              <a:buNone/>
              <a:defRPr>
                <a:solidFill>
                  <a:srgbClr val="A50A51"/>
                </a:solidFill>
              </a:defRPr>
            </a:lvl9pPr>
          </a:lstStyle>
          <a:p/>
        </p:txBody>
      </p:sp>
      <p:sp>
        <p:nvSpPr>
          <p:cNvPr id="164" name="Google Shape;164;p39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200"/>
              <a:buFont typeface="Raleway"/>
              <a:buNone/>
              <a:defRPr sz="1200">
                <a:solidFill>
                  <a:srgbClr val="A50A5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800"/>
              <a:buNone/>
              <a:defRPr sz="1800">
                <a:solidFill>
                  <a:srgbClr val="A50A51"/>
                </a:solidFill>
              </a:defRPr>
            </a:lvl9pPr>
          </a:lstStyle>
          <a:p/>
        </p:txBody>
      </p:sp>
      <p:sp>
        <p:nvSpPr>
          <p:cNvPr id="165" name="Google Shape;165;p39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A50A51"/>
              </a:buClr>
              <a:buSzPts val="1400"/>
              <a:buChar char="●"/>
              <a:defRPr sz="1400">
                <a:solidFill>
                  <a:srgbClr val="A50A5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○"/>
              <a:defRPr sz="1200">
                <a:solidFill>
                  <a:srgbClr val="A50A5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■"/>
              <a:defRPr sz="1200">
                <a:solidFill>
                  <a:srgbClr val="A50A5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●"/>
              <a:defRPr sz="1200">
                <a:solidFill>
                  <a:srgbClr val="A50A5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○"/>
              <a:defRPr sz="1200">
                <a:solidFill>
                  <a:srgbClr val="A50A5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■"/>
              <a:defRPr sz="1200">
                <a:solidFill>
                  <a:srgbClr val="A50A5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●"/>
              <a:defRPr sz="1200">
                <a:solidFill>
                  <a:srgbClr val="A50A5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A50A51"/>
              </a:buClr>
              <a:buSzPts val="1200"/>
              <a:buChar char="○"/>
              <a:defRPr sz="1200">
                <a:solidFill>
                  <a:srgbClr val="A50A5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A50A51"/>
              </a:buClr>
              <a:buSzPts val="1200"/>
              <a:buChar char="■"/>
              <a:defRPr sz="1200">
                <a:solidFill>
                  <a:srgbClr val="A50A5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">
  <p:cSld name="TITLE_AND_BODY_2_1">
    <p:bg>
      <p:bgPr>
        <a:solidFill>
          <a:srgbClr val="FFFFFF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200"/>
              <a:buNone/>
              <a:defRPr>
                <a:solidFill>
                  <a:srgbClr val="12B5EA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3000"/>
              <a:buNone/>
              <a:defRPr>
                <a:solidFill>
                  <a:srgbClr val="12B5EA"/>
                </a:solidFill>
              </a:defRPr>
            </a:lvl9pPr>
          </a:lstStyle>
          <a:p/>
        </p:txBody>
      </p:sp>
      <p:sp>
        <p:nvSpPr>
          <p:cNvPr id="168" name="Google Shape;168;p40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200"/>
              <a:buFont typeface="Raleway"/>
              <a:buNone/>
              <a:defRPr sz="1200">
                <a:solidFill>
                  <a:srgbClr val="12B5EA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800"/>
              <a:buNone/>
              <a:defRPr sz="1800">
                <a:solidFill>
                  <a:srgbClr val="12B5EA"/>
                </a:solidFill>
              </a:defRPr>
            </a:lvl9pPr>
          </a:lstStyle>
          <a:p/>
        </p:txBody>
      </p:sp>
      <p:sp>
        <p:nvSpPr>
          <p:cNvPr id="169" name="Google Shape;169;p40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12B5EA"/>
              </a:buClr>
              <a:buSzPts val="1400"/>
              <a:buChar char="●"/>
              <a:defRPr sz="1400">
                <a:solidFill>
                  <a:srgbClr val="12B5EA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 sz="1200">
                <a:solidFill>
                  <a:srgbClr val="12B5EA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■"/>
              <a:defRPr sz="1200">
                <a:solidFill>
                  <a:srgbClr val="12B5EA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●"/>
              <a:defRPr sz="1200">
                <a:solidFill>
                  <a:srgbClr val="12B5EA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 sz="1200">
                <a:solidFill>
                  <a:srgbClr val="12B5EA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■"/>
              <a:defRPr sz="1200">
                <a:solidFill>
                  <a:srgbClr val="12B5EA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●"/>
              <a:defRPr sz="1200">
                <a:solidFill>
                  <a:srgbClr val="12B5EA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12B5EA"/>
              </a:buClr>
              <a:buSzPts val="1200"/>
              <a:buChar char="○"/>
              <a:defRPr sz="1200">
                <a:solidFill>
                  <a:srgbClr val="12B5EA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12B5EA"/>
              </a:buClr>
              <a:buSzPts val="1200"/>
              <a:buChar char="■"/>
              <a:defRPr sz="1200">
                <a:solidFill>
                  <a:srgbClr val="12B5EA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">
  <p:cSld name="TITLE_AND_BODY_2_1_1">
    <p:bg>
      <p:bgPr>
        <a:solidFill>
          <a:srgbClr val="FFFFFF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1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200"/>
              <a:buNone/>
              <a:defRPr>
                <a:solidFill>
                  <a:srgbClr val="55892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3000"/>
              <a:buNone/>
              <a:defRPr>
                <a:solidFill>
                  <a:srgbClr val="558920"/>
                </a:solidFill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200"/>
              <a:buFont typeface="Raleway"/>
              <a:buNone/>
              <a:defRPr sz="1200">
                <a:solidFill>
                  <a:srgbClr val="558920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800"/>
              <a:buNone/>
              <a:defRPr sz="1800">
                <a:solidFill>
                  <a:srgbClr val="558920"/>
                </a:solidFill>
              </a:defRPr>
            </a:lvl9pPr>
          </a:lstStyle>
          <a:p/>
        </p:txBody>
      </p:sp>
      <p:sp>
        <p:nvSpPr>
          <p:cNvPr id="173" name="Google Shape;173;p41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558920"/>
              </a:buClr>
              <a:buSzPts val="1400"/>
              <a:buChar char="●"/>
              <a:defRPr sz="1400">
                <a:solidFill>
                  <a:srgbClr val="558920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○"/>
              <a:defRPr sz="1200">
                <a:solidFill>
                  <a:srgbClr val="558920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■"/>
              <a:defRPr sz="1200">
                <a:solidFill>
                  <a:srgbClr val="558920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●"/>
              <a:defRPr sz="1200">
                <a:solidFill>
                  <a:srgbClr val="558920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○"/>
              <a:defRPr sz="1200">
                <a:solidFill>
                  <a:srgbClr val="558920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■"/>
              <a:defRPr sz="1200">
                <a:solidFill>
                  <a:srgbClr val="558920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●"/>
              <a:defRPr sz="1200">
                <a:solidFill>
                  <a:srgbClr val="558920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558920"/>
              </a:buClr>
              <a:buSzPts val="1200"/>
              <a:buChar char="○"/>
              <a:defRPr sz="1200">
                <a:solidFill>
                  <a:srgbClr val="558920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558920"/>
              </a:buClr>
              <a:buSzPts val="1200"/>
              <a:buChar char="■"/>
              <a:defRPr sz="1200">
                <a:solidFill>
                  <a:srgbClr val="55892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1 1 1">
  <p:cSld name="TITLE_AND_BODY_2_1_1_1">
    <p:bg>
      <p:bgPr>
        <a:solidFill>
          <a:srgbClr val="FFFFFF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2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200"/>
              <a:buNone/>
              <a:defRPr>
                <a:solidFill>
                  <a:srgbClr val="FF6F0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3000"/>
              <a:buNone/>
              <a:defRPr>
                <a:solidFill>
                  <a:srgbClr val="FF6F0C"/>
                </a:solidFill>
              </a:defRPr>
            </a:lvl9pPr>
          </a:lstStyle>
          <a:p/>
        </p:txBody>
      </p:sp>
      <p:sp>
        <p:nvSpPr>
          <p:cNvPr id="176" name="Google Shape;176;p42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200"/>
              <a:buFont typeface="Raleway"/>
              <a:buNone/>
              <a:defRPr sz="1200">
                <a:solidFill>
                  <a:srgbClr val="FF6F0C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800"/>
              <a:buNone/>
              <a:defRPr sz="1800">
                <a:solidFill>
                  <a:srgbClr val="FF6F0C"/>
                </a:solidFill>
              </a:defRPr>
            </a:lvl9pPr>
          </a:lstStyle>
          <a:p/>
        </p:txBody>
      </p:sp>
      <p:sp>
        <p:nvSpPr>
          <p:cNvPr id="177" name="Google Shape;177;p42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6F0C"/>
              </a:buClr>
              <a:buSzPts val="1400"/>
              <a:buChar char="●"/>
              <a:defRPr sz="1400">
                <a:solidFill>
                  <a:srgbClr val="FF6F0C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○"/>
              <a:defRPr sz="1200">
                <a:solidFill>
                  <a:srgbClr val="FF6F0C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■"/>
              <a:defRPr sz="1200">
                <a:solidFill>
                  <a:srgbClr val="FF6F0C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●"/>
              <a:defRPr sz="1200">
                <a:solidFill>
                  <a:srgbClr val="FF6F0C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○"/>
              <a:defRPr sz="1200">
                <a:solidFill>
                  <a:srgbClr val="FF6F0C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■"/>
              <a:defRPr sz="1200">
                <a:solidFill>
                  <a:srgbClr val="FF6F0C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●"/>
              <a:defRPr sz="1200">
                <a:solidFill>
                  <a:srgbClr val="FF6F0C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6F0C"/>
              </a:buClr>
              <a:buSzPts val="1200"/>
              <a:buChar char="○"/>
              <a:defRPr sz="1200">
                <a:solidFill>
                  <a:srgbClr val="FF6F0C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6F0C"/>
              </a:buClr>
              <a:buSzPts val="1200"/>
              <a:buChar char="■"/>
              <a:defRPr sz="1200">
                <a:solidFill>
                  <a:srgbClr val="FF6F0C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 2">
  <p:cSld name="TITLE_AND_BODY_1_1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3"/>
          <p:cNvSpPr txBox="1"/>
          <p:nvPr>
            <p:ph type="title"/>
          </p:nvPr>
        </p:nvSpPr>
        <p:spPr>
          <a:xfrm>
            <a:off x="379875" y="271150"/>
            <a:ext cx="8342100" cy="6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0" name="Google Shape;180;p43"/>
          <p:cNvSpPr txBox="1"/>
          <p:nvPr>
            <p:ph idx="1" type="subTitle"/>
          </p:nvPr>
        </p:nvSpPr>
        <p:spPr>
          <a:xfrm>
            <a:off x="379875" y="793325"/>
            <a:ext cx="64644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None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81" name="Google Shape;181;p43"/>
          <p:cNvSpPr txBox="1"/>
          <p:nvPr>
            <p:ph idx="2" type="body"/>
          </p:nvPr>
        </p:nvSpPr>
        <p:spPr>
          <a:xfrm>
            <a:off x="379875" y="1452450"/>
            <a:ext cx="8342100" cy="304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ar">
  <p:cSld name="SECTION_TITLE_AND_DESCRIPTION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4"/>
          <p:cNvSpPr/>
          <p:nvPr/>
        </p:nvSpPr>
        <p:spPr>
          <a:xfrm>
            <a:off x="0" y="0"/>
            <a:ext cx="9152400" cy="567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y bar 1">
  <p:cSld name="Grey bar">
    <p:bg>
      <p:bgPr>
        <a:solidFill>
          <a:schemeClr val="lt1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5"/>
          <p:cNvSpPr/>
          <p:nvPr/>
        </p:nvSpPr>
        <p:spPr>
          <a:xfrm>
            <a:off x="0" y="0"/>
            <a:ext cx="9152400" cy="567300"/>
          </a:xfrm>
          <a:prstGeom prst="rect">
            <a:avLst/>
          </a:prstGeom>
          <a:solidFill>
            <a:srgbClr val="9E9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ic - white" showMasterSp="0">
  <p:cSld name="Graphic - white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6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41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wiss-2">
    <p:bg>
      <p:bgPr>
        <a:solidFill>
          <a:srgbClr val="12B5EA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5"/>
          <p:cNvSpPr txBox="1"/>
          <p:nvPr>
            <p:ph idx="1" type="body"/>
          </p:nvPr>
        </p:nvSpPr>
        <p:spPr>
          <a:xfrm>
            <a:off x="389600" y="1449600"/>
            <a:ext cx="8342100" cy="3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aleway"/>
              <a:buChar char="●"/>
              <a:defRPr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indent="-3048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indent="-3048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■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indent="-3048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indent="-3048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indent="-3048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■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indent="-3048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●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indent="-3048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aleway"/>
              <a:buChar char="○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indent="-3048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Font typeface="Raleway"/>
              <a:buChar char="■"/>
              <a:defRPr sz="12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96" name="Google Shape;96;p25"/>
          <p:cNvSpPr txBox="1"/>
          <p:nvPr>
            <p:ph type="title"/>
          </p:nvPr>
        </p:nvSpPr>
        <p:spPr>
          <a:xfrm>
            <a:off x="379875" y="209600"/>
            <a:ext cx="8342100" cy="6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Raleway Light"/>
              <a:buNone/>
              <a:defRPr sz="320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aleway"/>
              <a:buNone/>
              <a:defRPr b="1" sz="30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8"/>
          <p:cNvSpPr txBox="1"/>
          <p:nvPr/>
        </p:nvSpPr>
        <p:spPr>
          <a:xfrm>
            <a:off x="371475" y="2206550"/>
            <a:ext cx="8296800" cy="5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 sz="4000">
                <a:latin typeface="Asap Condensed"/>
                <a:ea typeface="Asap Condensed"/>
                <a:cs typeface="Asap Condensed"/>
                <a:sym typeface="Asap Condensed"/>
              </a:rPr>
            </a:br>
            <a:r>
              <a:rPr b="1" lang="en" sz="44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 Older Adults Experiencing Homelessness Needs Analysis  </a:t>
            </a:r>
            <a:endParaRPr b="1" sz="3100">
              <a:solidFill>
                <a:schemeClr val="lt1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12B5EA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.</a:t>
            </a:r>
            <a:r>
              <a:rPr b="1" lang="en" sz="3000">
                <a:solidFill>
                  <a:schemeClr val="lt1"/>
                </a:solidFill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[Date]</a:t>
            </a:r>
            <a:endParaRPr b="1" sz="3000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193" name="Google Shape;193;p48"/>
          <p:cNvSpPr txBox="1"/>
          <p:nvPr/>
        </p:nvSpPr>
        <p:spPr>
          <a:xfrm>
            <a:off x="464250" y="3388350"/>
            <a:ext cx="8215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>
              <a:solidFill>
                <a:schemeClr val="lt1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7"/>
          <p:cNvSpPr txBox="1"/>
          <p:nvPr/>
        </p:nvSpPr>
        <p:spPr>
          <a:xfrm>
            <a:off x="329250" y="1066800"/>
            <a:ext cx="8485500" cy="36633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Questions &amp; Answers</a:t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B5EA"/>
        </a:solid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8"/>
          <p:cNvSpPr txBox="1"/>
          <p:nvPr>
            <p:ph type="title"/>
          </p:nvPr>
        </p:nvSpPr>
        <p:spPr>
          <a:xfrm>
            <a:off x="406425" y="2346250"/>
            <a:ext cx="8296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What’s Next?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63" name="Google Shape;263;p58"/>
          <p:cNvSpPr/>
          <p:nvPr/>
        </p:nvSpPr>
        <p:spPr>
          <a:xfrm>
            <a:off x="8175950" y="4781950"/>
            <a:ext cx="968100" cy="279900"/>
          </a:xfrm>
          <a:prstGeom prst="rect">
            <a:avLst/>
          </a:prstGeom>
          <a:solidFill>
            <a:srgbClr val="02B5EA"/>
          </a:solidFill>
          <a:ln cap="flat" cmpd="sng" w="9525">
            <a:solidFill>
              <a:srgbClr val="02B5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59"/>
          <p:cNvSpPr txBox="1"/>
          <p:nvPr/>
        </p:nvSpPr>
        <p:spPr>
          <a:xfrm>
            <a:off x="417050" y="1138250"/>
            <a:ext cx="8012700" cy="34584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sap Condensed"/>
              <a:buChar char="●"/>
            </a:pP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Request for feedback on:</a:t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sap Condensed"/>
              <a:buChar char="○"/>
            </a:pP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Project Management Plan</a:t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sap Condensed"/>
              <a:buChar char="○"/>
            </a:pP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Partners and Leaders that should be included in </a:t>
            </a: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stakeholders</a:t>
            </a: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that will receive ongoing communications about project</a:t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Asap Condensed"/>
              <a:buChar char="●"/>
            </a:pPr>
            <a:r>
              <a:rPr lang="en" sz="22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Confirm next date/time of call</a:t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2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666666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69" name="Google Shape;269;p59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Next Steps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9"/>
          <p:cNvSpPr txBox="1"/>
          <p:nvPr/>
        </p:nvSpPr>
        <p:spPr>
          <a:xfrm>
            <a:off x="329250" y="1066800"/>
            <a:ext cx="8485500" cy="36633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To share the scope of an 8 month planning project focused on </a:t>
            </a:r>
            <a:r>
              <a:rPr lang="en" sz="22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understanding the needs of older adults experiencing homelessness and housing and services to meet those needs</a:t>
            </a:r>
            <a:endParaRPr sz="22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9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Purpose of this slide deck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2B5EA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50"/>
          <p:cNvSpPr txBox="1"/>
          <p:nvPr>
            <p:ph type="title"/>
          </p:nvPr>
        </p:nvSpPr>
        <p:spPr>
          <a:xfrm>
            <a:off x="406425" y="2117650"/>
            <a:ext cx="8296800" cy="6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Aging Adults Experiencing Homelessness Planning Project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5" name="Google Shape;205;p50"/>
          <p:cNvSpPr/>
          <p:nvPr/>
        </p:nvSpPr>
        <p:spPr>
          <a:xfrm>
            <a:off x="8175950" y="4781950"/>
            <a:ext cx="968100" cy="279900"/>
          </a:xfrm>
          <a:prstGeom prst="rect">
            <a:avLst/>
          </a:prstGeom>
          <a:solidFill>
            <a:srgbClr val="02B5EA"/>
          </a:solidFill>
          <a:ln cap="flat" cmpd="sng" w="9525">
            <a:solidFill>
              <a:srgbClr val="02B5E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51"/>
          <p:cNvSpPr txBox="1"/>
          <p:nvPr/>
        </p:nvSpPr>
        <p:spPr>
          <a:xfrm>
            <a:off x="329250" y="816175"/>
            <a:ext cx="8485500" cy="41646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In Community X, the population of older adults e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xperiencing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homelessness is growing.</a:t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</a:t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This is a trend across the United States, and 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there is a gap in housing appropriate for older adults with complex medical needs locally and 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nationally</a:t>
            </a: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. </a:t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This has a direct impact on:</a:t>
            </a:r>
            <a:endParaRPr sz="21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Length of time people experience homelessness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Mortality and other health outcomes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Retention in permanent housing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Staff morale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Asap Condensed Medium"/>
              <a:buChar char="●"/>
            </a:pPr>
            <a:r>
              <a:rPr lang="en" sz="17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Outcomes and efficacy of interventions </a:t>
            </a:r>
            <a:endParaRPr sz="17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11" name="Google Shape;211;p51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Problem Statement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52"/>
          <p:cNvSpPr txBox="1"/>
          <p:nvPr/>
        </p:nvSpPr>
        <p:spPr>
          <a:xfrm>
            <a:off x="329250" y="816175"/>
            <a:ext cx="8485500" cy="41646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sap Condensed Medium"/>
              <a:buChar char="●"/>
            </a:pP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Articulate the 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specific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health (physical and 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behavioral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) and housing needs of older adults experiencing homelessness  in [Community Name]</a:t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sap Condensed Medium"/>
              <a:buChar char="●"/>
            </a:pP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Identify existing housing and service solutions for seniors with complex health needs </a:t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300"/>
              <a:buFont typeface="Asap Condensed Medium"/>
              <a:buChar char="●"/>
            </a:pP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Develop 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recommendations</a:t>
            </a:r>
            <a:r>
              <a:rPr lang="en" sz="23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for augmenting services to meet needs of population</a:t>
            </a:r>
            <a:endParaRPr sz="23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17" name="Google Shape;217;p52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Goals of Project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3"/>
          <p:cNvSpPr txBox="1"/>
          <p:nvPr/>
        </p:nvSpPr>
        <p:spPr>
          <a:xfrm>
            <a:off x="329250" y="979325"/>
            <a:ext cx="8485500" cy="37509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[CoC]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[List homelessness response partners]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[List </a:t>
            </a: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physical</a:t>
            </a: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and </a:t>
            </a: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behavioral</a:t>
            </a: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 health system partners]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[List older adult system partners]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sap Condensed Medium"/>
              <a:buChar char="●"/>
            </a:pPr>
            <a:r>
              <a:rPr lang="en" sz="2000">
                <a:solidFill>
                  <a:schemeClr val="lt2"/>
                </a:solidFill>
                <a:latin typeface="Asap Condensed Medium"/>
                <a:ea typeface="Asap Condensed Medium"/>
                <a:cs typeface="Asap Condensed Medium"/>
                <a:sym typeface="Asap Condensed Medium"/>
              </a:rPr>
              <a:t>[List any additional partners invited to collaborate on this project]</a:t>
            </a:r>
            <a:endParaRPr sz="2000">
              <a:solidFill>
                <a:schemeClr val="lt2"/>
              </a:solidFill>
              <a:latin typeface="Asap Condensed Medium"/>
              <a:ea typeface="Asap Condensed Medium"/>
              <a:cs typeface="Asap Condensed Medium"/>
              <a:sym typeface="Asap Condensed Medium"/>
            </a:endParaRPr>
          </a:p>
        </p:txBody>
      </p:sp>
      <p:sp>
        <p:nvSpPr>
          <p:cNvPr id="223" name="Google Shape;223;p53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Constellation of Partners 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4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Anticipated </a:t>
            </a: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Timeline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29" name="Google Shape;229;p54"/>
          <p:cNvSpPr txBox="1"/>
          <p:nvPr/>
        </p:nvSpPr>
        <p:spPr>
          <a:xfrm>
            <a:off x="2669225" y="3160300"/>
            <a:ext cx="3398700" cy="250200"/>
          </a:xfrm>
          <a:prstGeom prst="rect">
            <a:avLst/>
          </a:prstGeom>
          <a:solidFill>
            <a:srgbClr val="A50A5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Phase II</a:t>
            </a:r>
            <a:endParaRPr sz="1500">
              <a:solidFill>
                <a:schemeClr val="lt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30" name="Google Shape;230;p54"/>
          <p:cNvSpPr txBox="1"/>
          <p:nvPr/>
        </p:nvSpPr>
        <p:spPr>
          <a:xfrm>
            <a:off x="6067925" y="3160300"/>
            <a:ext cx="2901900" cy="250200"/>
          </a:xfrm>
          <a:prstGeom prst="rect">
            <a:avLst/>
          </a:prstGeom>
          <a:solidFill>
            <a:srgbClr val="0043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FFFF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Phase III</a:t>
            </a:r>
            <a:endParaRPr sz="1500">
              <a:solidFill>
                <a:srgbClr val="FFFFFF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31" name="Google Shape;231;p54"/>
          <p:cNvCxnSpPr/>
          <p:nvPr/>
        </p:nvCxnSpPr>
        <p:spPr>
          <a:xfrm rot="10800000">
            <a:off x="8963050" y="3171050"/>
            <a:ext cx="6300" cy="1184700"/>
          </a:xfrm>
          <a:prstGeom prst="straightConnector1">
            <a:avLst/>
          </a:prstGeom>
          <a:noFill/>
          <a:ln cap="flat" cmpd="sng" w="28575">
            <a:solidFill>
              <a:srgbClr val="0D8AB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2" name="Google Shape;232;p54"/>
          <p:cNvCxnSpPr/>
          <p:nvPr/>
        </p:nvCxnSpPr>
        <p:spPr>
          <a:xfrm rot="10800000">
            <a:off x="6067925" y="3171050"/>
            <a:ext cx="12600" cy="1184700"/>
          </a:xfrm>
          <a:prstGeom prst="straightConnector1">
            <a:avLst/>
          </a:prstGeom>
          <a:noFill/>
          <a:ln cap="flat" cmpd="sng" w="28575">
            <a:solidFill>
              <a:srgbClr val="0D8AB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3" name="Google Shape;233;p54"/>
          <p:cNvSpPr txBox="1"/>
          <p:nvPr/>
        </p:nvSpPr>
        <p:spPr>
          <a:xfrm>
            <a:off x="200525" y="3160300"/>
            <a:ext cx="2901900" cy="250200"/>
          </a:xfrm>
          <a:prstGeom prst="rect">
            <a:avLst/>
          </a:prstGeom>
          <a:solidFill>
            <a:srgbClr val="0043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lt1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Phase I</a:t>
            </a:r>
            <a:endParaRPr sz="1500">
              <a:solidFill>
                <a:schemeClr val="lt1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cxnSp>
        <p:nvCxnSpPr>
          <p:cNvPr id="234" name="Google Shape;234;p54"/>
          <p:cNvCxnSpPr/>
          <p:nvPr/>
        </p:nvCxnSpPr>
        <p:spPr>
          <a:xfrm rot="10800000">
            <a:off x="3102425" y="3171050"/>
            <a:ext cx="12600" cy="1184700"/>
          </a:xfrm>
          <a:prstGeom prst="straightConnector1">
            <a:avLst/>
          </a:prstGeom>
          <a:noFill/>
          <a:ln cap="flat" cmpd="sng" w="28575">
            <a:solidFill>
              <a:srgbClr val="0D8AB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5" name="Google Shape;235;p54"/>
          <p:cNvCxnSpPr/>
          <p:nvPr/>
        </p:nvCxnSpPr>
        <p:spPr>
          <a:xfrm rot="10800000">
            <a:off x="200150" y="3171050"/>
            <a:ext cx="12600" cy="1184700"/>
          </a:xfrm>
          <a:prstGeom prst="straightConnector1">
            <a:avLst/>
          </a:prstGeom>
          <a:noFill/>
          <a:ln cap="flat" cmpd="sng" w="28575">
            <a:solidFill>
              <a:srgbClr val="0D8AB3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6" name="Google Shape;236;p54"/>
          <p:cNvSpPr txBox="1"/>
          <p:nvPr/>
        </p:nvSpPr>
        <p:spPr>
          <a:xfrm>
            <a:off x="-54325" y="4365225"/>
            <a:ext cx="1245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Launch Date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37" name="Google Shape;237;p54"/>
          <p:cNvSpPr txBox="1"/>
          <p:nvPr/>
        </p:nvSpPr>
        <p:spPr>
          <a:xfrm>
            <a:off x="361800" y="1548200"/>
            <a:ext cx="2544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Partner Engagement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Establish Work Plan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38" name="Google Shape;238;p54"/>
          <p:cNvSpPr txBox="1"/>
          <p:nvPr/>
        </p:nvSpPr>
        <p:spPr>
          <a:xfrm>
            <a:off x="3257400" y="1472000"/>
            <a:ext cx="2680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Analyze population of older adults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experiencing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homelessness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locally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Conduct environmental scan of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existing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housing/service/funding models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39" name="Google Shape;239;p54"/>
          <p:cNvSpPr txBox="1"/>
          <p:nvPr/>
        </p:nvSpPr>
        <p:spPr>
          <a:xfrm>
            <a:off x="6305400" y="1472000"/>
            <a:ext cx="25449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Asap Condensed"/>
              <a:buChar char="●"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Create and share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recommendations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for better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meetings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needs of population in 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community</a:t>
            </a: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0" name="Google Shape;240;p54"/>
          <p:cNvSpPr txBox="1"/>
          <p:nvPr/>
        </p:nvSpPr>
        <p:spPr>
          <a:xfrm>
            <a:off x="7974600" y="4248400"/>
            <a:ext cx="1245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Anticipated Completion Date</a:t>
            </a:r>
            <a:endParaRPr sz="15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5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Project Management Plan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46" name="Google Shape;246;p55"/>
          <p:cNvSpPr txBox="1"/>
          <p:nvPr/>
        </p:nvSpPr>
        <p:spPr>
          <a:xfrm>
            <a:off x="393700" y="1231900"/>
            <a:ext cx="8598000" cy="3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aleway"/>
              <a:buChar char="●"/>
            </a:pP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Share project management plan through screen share function in virtual meeting or on a projector in in-person meeting</a:t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aleway"/>
              <a:buChar char="●"/>
            </a:pP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Note the key milestones at a high level without reviewing all task level information</a:t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aleway"/>
              <a:buChar char="●"/>
            </a:pP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Note that this is a draft plan, and you will be seeking feedback from key stakeholders to refine milestones, tasks and 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associated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target completion dates</a:t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700"/>
              <a:buFont typeface="Raleway"/>
              <a:buChar char="●"/>
            </a:pP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Note that this plan will be shared with key stakeholders and will serve as a 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project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management tool for the 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duration</a:t>
            </a:r>
            <a:r>
              <a:rPr i="1" lang="en" sz="170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 of this project</a:t>
            </a:r>
            <a:endParaRPr i="1" sz="170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6"/>
          <p:cNvSpPr txBox="1"/>
          <p:nvPr/>
        </p:nvSpPr>
        <p:spPr>
          <a:xfrm>
            <a:off x="329250" y="899150"/>
            <a:ext cx="8485500" cy="4048500"/>
          </a:xfrm>
          <a:prstGeom prst="rect">
            <a:avLst/>
          </a:prstGeom>
          <a:noFill/>
          <a:ln cap="flat" cmpd="sng" w="2857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sap Condensed"/>
              <a:buChar char="●"/>
            </a:pPr>
            <a:r>
              <a:rPr lang="en" sz="28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[List new policy mechanisms]</a:t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sap Condensed"/>
              <a:buChar char="●"/>
            </a:pPr>
            <a:r>
              <a:rPr lang="en" sz="28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[List upcoming policy changes]</a:t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sap Condensed"/>
              <a:buChar char="●"/>
            </a:pPr>
            <a:r>
              <a:rPr lang="en" sz="28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[List new resources, partners or funding now available]</a:t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0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On this slide, document any </a:t>
            </a:r>
            <a:r>
              <a:rPr i="1" lang="en" sz="20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conditions</a:t>
            </a:r>
            <a:r>
              <a:rPr i="1" lang="en" sz="2000">
                <a:solidFill>
                  <a:schemeClr val="lt2"/>
                </a:solidFill>
                <a:latin typeface="Asap Condensed"/>
                <a:ea typeface="Asap Condensed"/>
                <a:cs typeface="Asap Condensed"/>
                <a:sym typeface="Asap Condensed"/>
              </a:rPr>
              <a:t> in your community that make this moment the ‘right time’ to complete this project.</a:t>
            </a:r>
            <a:endParaRPr i="1" sz="2000">
              <a:solidFill>
                <a:schemeClr val="lt2"/>
              </a:solidFill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  <p:sp>
        <p:nvSpPr>
          <p:cNvPr id="252" name="Google Shape;252;p56"/>
          <p:cNvSpPr txBox="1"/>
          <p:nvPr>
            <p:ph idx="4294967295" type="title"/>
          </p:nvPr>
        </p:nvSpPr>
        <p:spPr>
          <a:xfrm>
            <a:off x="329250" y="88325"/>
            <a:ext cx="8485500" cy="89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en" sz="4000">
                <a:highlight>
                  <a:srgbClr val="12B5EA"/>
                </a:highlight>
                <a:latin typeface="Asap Condensed"/>
                <a:ea typeface="Asap Condensed"/>
                <a:cs typeface="Asap Condensed"/>
                <a:sym typeface="Asap Condensed"/>
              </a:rPr>
              <a:t>Why Now? Enabling Conditions</a:t>
            </a:r>
            <a:endParaRPr b="1" i="0" sz="4000" u="none" cap="none" strike="noStrike">
              <a:solidFill>
                <a:srgbClr val="12B5EA"/>
              </a:solidFill>
              <a:highlight>
                <a:srgbClr val="12B5EA"/>
              </a:highlight>
              <a:latin typeface="Asap Condensed"/>
              <a:ea typeface="Asap Condensed"/>
              <a:cs typeface="Asap Condensed"/>
              <a:sym typeface="Asap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