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Asap Condensed"/>
      <p:regular r:id="rId9"/>
      <p:bold r:id="rId10"/>
      <p:italic r:id="rId11"/>
      <p:boldItalic r:id="rId12"/>
    </p:embeddedFont>
    <p:embeddedFont>
      <p:font typeface="Raleway"/>
      <p:regular r:id="rId13"/>
      <p:bold r:id="rId14"/>
      <p:italic r:id="rId15"/>
      <p:boldItalic r:id="rId16"/>
    </p:embeddedFont>
    <p:embeddedFont>
      <p:font typeface="Roboto Condensed"/>
      <p:regular r:id="rId17"/>
      <p:bold r:id="rId18"/>
      <p:italic r:id="rId19"/>
      <p:boldItalic r:id="rId20"/>
    </p:embeddedFont>
    <p:embeddedFont>
      <p:font typeface="Asap Condensed Medium"/>
      <p:regular r:id="rId21"/>
      <p:bold r:id="rId22"/>
      <p:italic r:id="rId23"/>
      <p:boldItalic r:id="rId24"/>
    </p:embeddedFont>
    <p:embeddedFont>
      <p:font typeface="Raleway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3938E0-5D65-4804-8364-730DFAC11266}">
  <a:tblStyle styleId="{4F3938E0-5D65-4804-8364-730DFAC112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22" Type="http://schemas.openxmlformats.org/officeDocument/2006/relationships/font" Target="fonts/AsapCondensedMedium-bold.fntdata"/><Relationship Id="rId21" Type="http://schemas.openxmlformats.org/officeDocument/2006/relationships/font" Target="fonts/AsapCondensedMedium-regular.fntdata"/><Relationship Id="rId24" Type="http://schemas.openxmlformats.org/officeDocument/2006/relationships/font" Target="fonts/AsapCondensedMedium-boldItalic.fntdata"/><Relationship Id="rId23" Type="http://schemas.openxmlformats.org/officeDocument/2006/relationships/font" Target="fonts/AsapCondensed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AsapCondensed-regular.fntdata"/><Relationship Id="rId26" Type="http://schemas.openxmlformats.org/officeDocument/2006/relationships/font" Target="fonts/RalewayMedium-bold.fntdata"/><Relationship Id="rId25" Type="http://schemas.openxmlformats.org/officeDocument/2006/relationships/font" Target="fonts/RalewayMedium-regular.fntdata"/><Relationship Id="rId28" Type="http://schemas.openxmlformats.org/officeDocument/2006/relationships/font" Target="fonts/RalewayMedium-boldItalic.fntdata"/><Relationship Id="rId27" Type="http://schemas.openxmlformats.org/officeDocument/2006/relationships/font" Target="fonts/Raleway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sapCondensed-italic.fntdata"/><Relationship Id="rId10" Type="http://schemas.openxmlformats.org/officeDocument/2006/relationships/font" Target="fonts/AsapCondensed-bold.fntdata"/><Relationship Id="rId13" Type="http://schemas.openxmlformats.org/officeDocument/2006/relationships/font" Target="fonts/Raleway-regular.fntdata"/><Relationship Id="rId12" Type="http://schemas.openxmlformats.org/officeDocument/2006/relationships/font" Target="fonts/AsapCondensed-boldItalic.fntdata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obotoCondensed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RobotoCondensed-italic.fntdata"/><Relationship Id="rId18" Type="http://schemas.openxmlformats.org/officeDocument/2006/relationships/font" Target="fonts/RobotoCondense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ef0ddc8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g37ef0ddc8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892f78d4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g36892f78d4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ef0ddc8d3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0" name="Google Shape;150;g37ef0ddc8d3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1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0"/>
            <a:ext cx="12203100" cy="756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7979867" y="1666000"/>
            <a:ext cx="3585600" cy="46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270783" y="1666000"/>
            <a:ext cx="3585600" cy="46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61700" y="1666000"/>
            <a:ext cx="3585600" cy="46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256900" y="14813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{4F3938E0-5D65-4804-8364-730DFAC11266}</a:tableStyleId>
              </a:tblPr>
              <a:tblGrid>
                <a:gridCol w="3675375"/>
                <a:gridCol w="3675375"/>
                <a:gridCol w="3675375"/>
              </a:tblGrid>
              <a:tr h="84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A50A5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 </a:t>
                      </a:r>
                      <a:r>
                        <a:rPr b="1" lang="en-US" sz="2400" u="none" cap="none" strike="noStrike">
                          <a:solidFill>
                            <a:srgbClr val="A50A5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</a:t>
                      </a:r>
                      <a:endParaRPr b="1" sz="2400" u="none" cap="none" strike="noStrike">
                        <a:solidFill>
                          <a:srgbClr val="A50A5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0" marB="0" marR="121900" marL="60960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0" marB="0" marR="121900" marL="609600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494CB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9E9E9E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494CB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9E9E9E"/>
                        </a:solidFill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494CB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0" marB="0" marR="121900" marL="6096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" name="Google Shape;107;p14"/>
          <p:cNvSpPr txBox="1"/>
          <p:nvPr>
            <p:ph type="title"/>
          </p:nvPr>
        </p:nvSpPr>
        <p:spPr>
          <a:xfrm>
            <a:off x="436200" y="290333"/>
            <a:ext cx="113196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sap Condensed"/>
              <a:buNone/>
              <a:defRPr b="1" sz="53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2" type="title"/>
          </p:nvPr>
        </p:nvSpPr>
        <p:spPr>
          <a:xfrm>
            <a:off x="768333" y="1709824"/>
            <a:ext cx="3585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2400"/>
              <a:buFont typeface="Asap Condensed"/>
              <a:buNone/>
              <a:defRPr b="1" sz="24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3" type="title"/>
          </p:nvPr>
        </p:nvSpPr>
        <p:spPr>
          <a:xfrm>
            <a:off x="4440200" y="1709824"/>
            <a:ext cx="3585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2400"/>
              <a:buFont typeface="Asap Condensed"/>
              <a:buNone/>
              <a:defRPr b="1" sz="24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4" type="title"/>
          </p:nvPr>
        </p:nvSpPr>
        <p:spPr>
          <a:xfrm>
            <a:off x="8112067" y="1709824"/>
            <a:ext cx="3585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2400"/>
              <a:buFont typeface="Asap Condensed"/>
              <a:buNone/>
              <a:defRPr b="1" sz="24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768333" y="2201000"/>
            <a:ext cx="30327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94CB"/>
              </a:buClr>
              <a:buSzPts val="2000"/>
              <a:buFont typeface="Asap Condensed Medium"/>
              <a:buNone/>
              <a:defRPr sz="2000">
                <a:solidFill>
                  <a:srgbClr val="0494CB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5" type="subTitle"/>
          </p:nvPr>
        </p:nvSpPr>
        <p:spPr>
          <a:xfrm>
            <a:off x="838100" y="4155000"/>
            <a:ext cx="30327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6" type="subTitle"/>
          </p:nvPr>
        </p:nvSpPr>
        <p:spPr>
          <a:xfrm>
            <a:off x="4440200" y="2201000"/>
            <a:ext cx="30327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94CB"/>
              </a:buClr>
              <a:buSzPts val="2000"/>
              <a:buFont typeface="Asap Condensed Medium"/>
              <a:buNone/>
              <a:defRPr sz="2000">
                <a:solidFill>
                  <a:srgbClr val="0494CB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7" type="subTitle"/>
          </p:nvPr>
        </p:nvSpPr>
        <p:spPr>
          <a:xfrm>
            <a:off x="4509967" y="4155000"/>
            <a:ext cx="30327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8" type="subTitle"/>
          </p:nvPr>
        </p:nvSpPr>
        <p:spPr>
          <a:xfrm>
            <a:off x="8112067" y="2201000"/>
            <a:ext cx="30327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94CB"/>
              </a:buClr>
              <a:buSzPts val="2000"/>
              <a:buFont typeface="Asap Condensed Medium"/>
              <a:buNone/>
              <a:defRPr sz="2000">
                <a:solidFill>
                  <a:srgbClr val="0494CB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9" type="subTitle"/>
          </p:nvPr>
        </p:nvSpPr>
        <p:spPr>
          <a:xfrm>
            <a:off x="8181833" y="4155000"/>
            <a:ext cx="30327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">
  <p:cSld name="SECTION_TITLE_AND_DESCRIPTION_1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0" y="0"/>
            <a:ext cx="12203100" cy="756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">
  <p:cSld name="BIG_NUMBER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203100" cy="756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5864367" y="1621533"/>
            <a:ext cx="5070900" cy="48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560833" y="1621533"/>
            <a:ext cx="5070900" cy="48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6145333" y="1735633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6145333" y="3228350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" name="Google Shape;37;p5"/>
          <p:cNvSpPr txBox="1"/>
          <p:nvPr/>
        </p:nvSpPr>
        <p:spPr>
          <a:xfrm>
            <a:off x="6145333" y="4721100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748733" y="1735617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</a:t>
            </a:r>
            <a:endParaRPr b="1" i="0" sz="3200" u="none" cap="none" strike="noStrike">
              <a:solidFill>
                <a:srgbClr val="86AF1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748733" y="3228350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748733" y="4721083"/>
            <a:ext cx="4623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6AF1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</a:t>
            </a:r>
            <a:endParaRPr b="1" i="0" sz="3200" u="none" cap="none" strike="noStrike">
              <a:solidFill>
                <a:srgbClr val="86AF1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439000" y="159700"/>
            <a:ext cx="76599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sap Condensed"/>
              <a:buNone/>
              <a:defRPr b="1" sz="53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2" name="Google Shape;42;p5"/>
          <p:cNvSpPr txBox="1"/>
          <p:nvPr>
            <p:ph idx="2" type="title"/>
          </p:nvPr>
        </p:nvSpPr>
        <p:spPr>
          <a:xfrm>
            <a:off x="1144033" y="1783700"/>
            <a:ext cx="3755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3" name="Google Shape;43;p5"/>
          <p:cNvSpPr txBox="1"/>
          <p:nvPr>
            <p:ph idx="3" type="title"/>
          </p:nvPr>
        </p:nvSpPr>
        <p:spPr>
          <a:xfrm>
            <a:off x="1218433" y="3253167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4" name="Google Shape;44;p5"/>
          <p:cNvSpPr txBox="1"/>
          <p:nvPr>
            <p:ph idx="4" type="title"/>
          </p:nvPr>
        </p:nvSpPr>
        <p:spPr>
          <a:xfrm>
            <a:off x="1218433" y="4770700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5" name="Google Shape;45;p5"/>
          <p:cNvSpPr txBox="1"/>
          <p:nvPr>
            <p:ph idx="5" type="title"/>
          </p:nvPr>
        </p:nvSpPr>
        <p:spPr>
          <a:xfrm>
            <a:off x="6607733" y="1783700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6" name="Google Shape;46;p5"/>
          <p:cNvSpPr txBox="1"/>
          <p:nvPr>
            <p:ph idx="6" type="title"/>
          </p:nvPr>
        </p:nvSpPr>
        <p:spPr>
          <a:xfrm>
            <a:off x="6607733" y="3252400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7" name="Google Shape;47;p5"/>
          <p:cNvSpPr txBox="1"/>
          <p:nvPr>
            <p:ph idx="7" type="title"/>
          </p:nvPr>
        </p:nvSpPr>
        <p:spPr>
          <a:xfrm>
            <a:off x="6607733" y="4769167"/>
            <a:ext cx="37557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056"/>
              </a:buClr>
              <a:buSzPts val="2400"/>
              <a:buFont typeface="Asap Condensed"/>
              <a:buNone/>
              <a:defRPr b="1" sz="2400">
                <a:solidFill>
                  <a:srgbClr val="952056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4706100" y="5364326"/>
            <a:ext cx="7485900" cy="1493700"/>
          </a:xfrm>
          <a:prstGeom prst="triangle">
            <a:avLst>
              <a:gd fmla="val 100000" name="adj"/>
            </a:avLst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426322" y="479420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286755" y="22870"/>
            <a:ext cx="11685000" cy="9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317"/>
              <a:buFont typeface="Arial"/>
              <a:buNone/>
            </a:pPr>
            <a:r>
              <a:rPr b="1" lang="en-US" sz="41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41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Stakeholder Analysis:</a:t>
            </a:r>
            <a:r>
              <a:rPr b="1" lang="en-US" sz="41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41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3222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What stakeholders are </a:t>
            </a:r>
            <a:r>
              <a:rPr i="1" lang="en-US" sz="3222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really</a:t>
            </a:r>
            <a:r>
              <a:rPr lang="en-US" sz="3222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critical for success? </a:t>
            </a:r>
            <a:r>
              <a:rPr lang="en-US" sz="3222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endParaRPr b="1" sz="3222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918725" y="5626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623350" y="2125275"/>
            <a:ext cx="10274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575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86800" y="899784"/>
            <a:ext cx="116850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Leaders</a:t>
            </a:r>
            <a:r>
              <a:rPr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They play the main coordinating role, set strategy, make decisions. (Hint: one or more of you will be the leader here!)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Spark plug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–They are positioned in such a way that they are particularly able to ignite action.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A50A5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Contributors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rgbClr val="A50A5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They provide concrete action or resources for success.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Gatekeepers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– Their support or opposition unlocks key contributors or adversaries.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Adversaries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lang="en-US" sz="2200">
                <a:solidFill>
                  <a:srgbClr val="A50A5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You must either mitigate their resistance </a:t>
            </a:r>
            <a:r>
              <a:rPr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or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take advantage of it to gain support from other key contributors.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200"/>
              <a:buFont typeface="Raleway"/>
              <a:buChar char="●"/>
            </a:pP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 sz="22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Bystanders</a:t>
            </a:r>
            <a:r>
              <a:rPr b="1" lang="en-US" sz="22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2200">
                <a:solidFill>
                  <a:srgbClr val="A50A5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– They often </a:t>
            </a:r>
            <a:r>
              <a:rPr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seem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important or are assumed to matter. In reality, they might not have much to offer </a:t>
            </a:r>
            <a:r>
              <a:rPr b="1" i="1"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and</a:t>
            </a:r>
            <a:r>
              <a:rPr lang="en-US" sz="2200">
                <a:solidFill>
                  <a:srgbClr val="757575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little ability to interfere.</a:t>
            </a:r>
            <a:endParaRPr sz="2200">
              <a:solidFill>
                <a:srgbClr val="757575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134" name="Google Shape;134;p18" title="HC2_Horizont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425" y="5969150"/>
            <a:ext cx="3661326" cy="6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title="CS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38" y="6087925"/>
            <a:ext cx="2288883" cy="6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4706100" y="5364326"/>
            <a:ext cx="7485900" cy="1493700"/>
          </a:xfrm>
          <a:prstGeom prst="triangle">
            <a:avLst>
              <a:gd fmla="val 100000" name="adj"/>
            </a:avLst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426322" y="479420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502900" y="-18548"/>
            <a:ext cx="10515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Stakeholder Analysis: </a:t>
            </a:r>
            <a:r>
              <a:rPr lang="en-US" sz="35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Harry Potter</a:t>
            </a:r>
            <a:r>
              <a:rPr b="1" lang="en-US" sz="3500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-US" sz="3500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endParaRPr b="1" sz="3500">
              <a:solidFill>
                <a:schemeClr val="lt1"/>
              </a:solidFill>
              <a:highlight>
                <a:srgbClr val="A50A50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918725" y="5626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623350" y="2125275"/>
            <a:ext cx="10274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575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45" name="Google Shape;145;p19"/>
          <p:cNvGraphicFramePr/>
          <p:nvPr/>
        </p:nvGraphicFramePr>
        <p:xfrm>
          <a:off x="502907" y="6949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{4F3938E0-5D65-4804-8364-730DFAC11266}</a:tableStyleId>
              </a:tblPr>
              <a:tblGrid>
                <a:gridCol w="3058375"/>
                <a:gridCol w="1357450"/>
                <a:gridCol w="1172125"/>
                <a:gridCol w="1480275"/>
                <a:gridCol w="1599775"/>
                <a:gridCol w="1360825"/>
                <a:gridCol w="1336925"/>
              </a:tblGrid>
              <a:tr h="86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Stakeholder Name (Org., Dept., Person)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Leader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Spark Plug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Contributor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Gatekeeper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Adversary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Bystander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>
                    <a:solidFill>
                      <a:srgbClr val="12B5EA"/>
                    </a:solidFill>
                  </a:tcPr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Harry Potter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Ron Weasley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79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Hermione Granger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Severus Snape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3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Lord Voldemort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Filch</a:t>
                      </a:r>
                      <a:endParaRPr b="1"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  <a:tr h="60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Dumbledore</a:t>
                      </a:r>
                      <a:endParaRPr b="1"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X</a:t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121900" marB="121900" marR="121900" marL="121900" anchor="ctr"/>
                </a:tc>
              </a:tr>
            </a:tbl>
          </a:graphicData>
        </a:graphic>
      </p:graphicFrame>
      <p:pic>
        <p:nvPicPr>
          <p:cNvPr id="146" name="Google Shape;146;p19" title="HC2_Horizont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5254" y="6252588"/>
            <a:ext cx="3000000" cy="55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title="CS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62" y="6271054"/>
            <a:ext cx="1875417" cy="5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4706100" y="5364326"/>
            <a:ext cx="7485900" cy="1493700"/>
          </a:xfrm>
          <a:prstGeom prst="triangle">
            <a:avLst>
              <a:gd fmla="val 100000" name="adj"/>
            </a:avLst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426322" y="479420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430600" y="103002"/>
            <a:ext cx="10515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b="1"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Stakeholder Analysis: </a:t>
            </a:r>
            <a:r>
              <a:rPr lang="en-US">
                <a:solidFill>
                  <a:schemeClr val="lt1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What it looks like</a:t>
            </a:r>
            <a:r>
              <a:rPr b="1" lang="en-US">
                <a:solidFill>
                  <a:srgbClr val="A50A50"/>
                </a:solidFill>
                <a:highlight>
                  <a:srgbClr val="A50A50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endParaRPr b="1">
              <a:solidFill>
                <a:srgbClr val="A50A50"/>
              </a:solidFill>
              <a:highlight>
                <a:srgbClr val="A50A50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4918725" y="5626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23350" y="2125275"/>
            <a:ext cx="10274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575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57" name="Google Shape;157;p20"/>
          <p:cNvGraphicFramePr/>
          <p:nvPr/>
        </p:nvGraphicFramePr>
        <p:xfrm>
          <a:off x="430603" y="11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{4F3938E0-5D65-4804-8364-730DFAC11266}</a:tableStyleId>
              </a:tblPr>
              <a:tblGrid>
                <a:gridCol w="2076975"/>
                <a:gridCol w="1795125"/>
                <a:gridCol w="3802325"/>
                <a:gridCol w="3802325"/>
              </a:tblGrid>
              <a:tr h="820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Stakeholder </a:t>
                      </a:r>
                      <a:r>
                        <a:rPr b="1" lang="en-US" sz="21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Name (Org., Dept., Person)</a:t>
                      </a:r>
                      <a:endParaRPr b="1" sz="21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Type</a:t>
                      </a:r>
                      <a:endParaRPr b="1" sz="21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Notes/Explanation</a:t>
                      </a:r>
                      <a:endParaRPr b="1" sz="2100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>
                          <a:solidFill>
                            <a:schemeClr val="lt1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Next Step</a:t>
                      </a:r>
                      <a:endParaRPr b="1" sz="2100" u="none" cap="none" strike="noStrike">
                        <a:solidFill>
                          <a:schemeClr val="lt1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>
                    <a:solidFill>
                      <a:srgbClr val="12B5EA"/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1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Ex; Leader</a:t>
                      </a:r>
                      <a:endParaRPr i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Example: 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Org Name is a leader because they are creating 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collaborative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tables for 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discussions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around caring for older adults</a:t>
                      </a:r>
                      <a:endParaRPr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Example:</a:t>
                      </a:r>
                      <a:r>
                        <a:rPr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identify lead points of contact and set meeting for introducing project idea</a:t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2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Ex: </a:t>
                      </a: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Spark</a:t>
                      </a: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 Plug</a:t>
                      </a:r>
                      <a:endParaRPr i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3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Ex: Contributor</a:t>
                      </a:r>
                      <a:endParaRPr i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4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Ex: Adversary</a:t>
                      </a:r>
                      <a:endParaRPr i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5</a:t>
                      </a:r>
                      <a:endParaRPr b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>
                          <a:solidFill>
                            <a:srgbClr val="757575"/>
                          </a:solidFill>
                          <a:latin typeface="Asap Condensed"/>
                          <a:ea typeface="Asap Condensed"/>
                          <a:cs typeface="Asap Condensed"/>
                          <a:sym typeface="Asap Condensed"/>
                        </a:rPr>
                        <a:t>Ex: Bystander</a:t>
                      </a:r>
                      <a:endParaRPr i="1"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757575"/>
                        </a:solidFill>
                        <a:latin typeface="Asap Condensed"/>
                        <a:ea typeface="Asap Condensed"/>
                        <a:cs typeface="Asap Condensed"/>
                        <a:sym typeface="Asap Condensed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58" name="Google Shape;158;p20" title="HC2_Horizont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875" y="6008700"/>
            <a:ext cx="3668475" cy="6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title="CS_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600" y="5959701"/>
            <a:ext cx="2621889" cy="7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