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C4B"/>
    <a:srgbClr val="64728E"/>
    <a:srgbClr val="B7DC3E"/>
    <a:srgbClr val="9FC624"/>
    <a:srgbClr val="4BBE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66" d="100"/>
          <a:sy n="166" d="100"/>
        </p:scale>
        <p:origin x="-648" y="-2592"/>
      </p:cViewPr>
      <p:guideLst>
        <p:guide orient="horz" pos="6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Pickering" userId="44229376ad1e27ca" providerId="LiveId" clId="{5FD7E528-BCD0-41AB-97EB-BC9499F9B975}"/>
    <pc:docChg chg="custSel modSld">
      <pc:chgData name="Christine Pickering" userId="44229376ad1e27ca" providerId="LiveId" clId="{5FD7E528-BCD0-41AB-97EB-BC9499F9B975}" dt="2026-02-02T18:16:25.254" v="5" actId="1076"/>
      <pc:docMkLst>
        <pc:docMk/>
      </pc:docMkLst>
      <pc:sldChg chg="delSp modSp mod">
        <pc:chgData name="Christine Pickering" userId="44229376ad1e27ca" providerId="LiveId" clId="{5FD7E528-BCD0-41AB-97EB-BC9499F9B975}" dt="2026-02-02T18:16:25.254" v="5" actId="1076"/>
        <pc:sldMkLst>
          <pc:docMk/>
          <pc:sldMk cId="249949867" sldId="261"/>
        </pc:sldMkLst>
        <pc:spChg chg="del mod">
          <ac:chgData name="Christine Pickering" userId="44229376ad1e27ca" providerId="LiveId" clId="{5FD7E528-BCD0-41AB-97EB-BC9499F9B975}" dt="2026-02-02T18:16:14.134" v="2" actId="478"/>
          <ac:spMkLst>
            <pc:docMk/>
            <pc:sldMk cId="249949867" sldId="261"/>
            <ac:spMk id="2" creationId="{CE2322BF-7D77-1DE5-ACA7-98AB7B9C85B2}"/>
          </ac:spMkLst>
        </pc:spChg>
        <pc:spChg chg="del">
          <ac:chgData name="Christine Pickering" userId="44229376ad1e27ca" providerId="LiveId" clId="{5FD7E528-BCD0-41AB-97EB-BC9499F9B975}" dt="2026-02-02T18:16:19.279" v="4" actId="478"/>
          <ac:spMkLst>
            <pc:docMk/>
            <pc:sldMk cId="249949867" sldId="261"/>
            <ac:spMk id="3" creationId="{6ADA7FA7-4460-4FFD-AC4D-678B8F994F3B}"/>
          </ac:spMkLst>
        </pc:spChg>
        <pc:spChg chg="mod">
          <ac:chgData name="Christine Pickering" userId="44229376ad1e27ca" providerId="LiveId" clId="{5FD7E528-BCD0-41AB-97EB-BC9499F9B975}" dt="2026-02-02T18:16:00.275" v="0" actId="1076"/>
          <ac:spMkLst>
            <pc:docMk/>
            <pc:sldMk cId="249949867" sldId="261"/>
            <ac:spMk id="6" creationId="{FA9959A6-0A1B-9FA1-D505-AC4C24F8D5C3}"/>
          </ac:spMkLst>
        </pc:spChg>
        <pc:spChg chg="del">
          <ac:chgData name="Christine Pickering" userId="44229376ad1e27ca" providerId="LiveId" clId="{5FD7E528-BCD0-41AB-97EB-BC9499F9B975}" dt="2026-02-02T18:16:17.241" v="3" actId="478"/>
          <ac:spMkLst>
            <pc:docMk/>
            <pc:sldMk cId="249949867" sldId="261"/>
            <ac:spMk id="7" creationId="{D0CDE4A5-D708-D44E-C63A-5672257DC5FB}"/>
          </ac:spMkLst>
        </pc:spChg>
        <pc:picChg chg="mod">
          <ac:chgData name="Christine Pickering" userId="44229376ad1e27ca" providerId="LiveId" clId="{5FD7E528-BCD0-41AB-97EB-BC9499F9B975}" dt="2026-02-02T18:16:25.254" v="5" actId="1076"/>
          <ac:picMkLst>
            <pc:docMk/>
            <pc:sldMk cId="249949867" sldId="261"/>
            <ac:picMk id="9" creationId="{66E5F220-43FF-668D-FE24-C90E2D2AB89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5836-A7D7-4530-89F5-48D417D4C6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AD958E-3964-453D-ADF1-B653A13A1468}">
      <dgm:prSet phldrT="[Text]" custT="1"/>
      <dgm:spPr>
        <a:solidFill>
          <a:srgbClr val="43B2E5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End of Life?</a:t>
          </a:r>
        </a:p>
      </dgm:t>
    </dgm:pt>
    <dgm:pt modelId="{6EE29B83-7C0F-4082-BF11-4266ECC50584}" type="parTrans" cxnId="{B41C3F68-3842-42A7-8921-AEEED41069D6}">
      <dgm:prSet/>
      <dgm:spPr/>
      <dgm:t>
        <a:bodyPr/>
        <a:lstStyle/>
        <a:p>
          <a:endParaRPr lang="en-US" b="1"/>
        </a:p>
      </dgm:t>
    </dgm:pt>
    <dgm:pt modelId="{0C697160-9DD2-4635-9A77-37FCDCE1DA16}" type="sibTrans" cxnId="{B41C3F68-3842-42A7-8921-AEEED41069D6}">
      <dgm:prSet/>
      <dgm:spPr/>
      <dgm:t>
        <a:bodyPr/>
        <a:lstStyle/>
        <a:p>
          <a:endParaRPr lang="en-US" b="1"/>
        </a:p>
      </dgm:t>
    </dgm:pt>
    <dgm:pt modelId="{9429223B-C643-4BD1-8625-5E997B25E2C4}">
      <dgm:prSet phldrT="[Text]" custT="1"/>
      <dgm:spPr>
        <a:solidFill>
          <a:srgbClr val="ABCF37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Cognitive Impairment?</a:t>
          </a:r>
        </a:p>
      </dgm:t>
    </dgm:pt>
    <dgm:pt modelId="{76C1A5EC-1590-43B3-A700-6B7F3BF9F5E5}" type="parTrans" cxnId="{AA47B625-5EEF-4E72-8DF8-0BD5D3CE1780}">
      <dgm:prSet/>
      <dgm:spPr/>
      <dgm:t>
        <a:bodyPr/>
        <a:lstStyle/>
        <a:p>
          <a:endParaRPr lang="en-US" b="1"/>
        </a:p>
      </dgm:t>
    </dgm:pt>
    <dgm:pt modelId="{CDEF1797-BCA1-406B-A35C-25CEAF7351E8}" type="sibTrans" cxnId="{AA47B625-5EEF-4E72-8DF8-0BD5D3CE1780}">
      <dgm:prSet/>
      <dgm:spPr/>
      <dgm:t>
        <a:bodyPr/>
        <a:lstStyle/>
        <a:p>
          <a:endParaRPr lang="en-US" b="1"/>
        </a:p>
      </dgm:t>
    </dgm:pt>
    <dgm:pt modelId="{1B51E608-BE47-449E-8804-87CD05FD0224}">
      <dgm:prSet phldrT="[Text]" custT="1"/>
      <dgm:spPr>
        <a:solidFill>
          <a:srgbClr val="5B6984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Adaptive Environment Needs?</a:t>
          </a:r>
        </a:p>
      </dgm:t>
    </dgm:pt>
    <dgm:pt modelId="{9CE59FBB-CBE6-403F-95F3-2F5793EF9DE0}" type="parTrans" cxnId="{71226C2F-1C39-42DB-81AE-DA7F9D3B36DA}">
      <dgm:prSet/>
      <dgm:spPr/>
      <dgm:t>
        <a:bodyPr/>
        <a:lstStyle/>
        <a:p>
          <a:endParaRPr lang="en-US" b="1"/>
        </a:p>
      </dgm:t>
    </dgm:pt>
    <dgm:pt modelId="{BB54DE1C-D0B2-406D-B450-7640D0DF9716}" type="sibTrans" cxnId="{71226C2F-1C39-42DB-81AE-DA7F9D3B36DA}">
      <dgm:prSet/>
      <dgm:spPr/>
      <dgm:t>
        <a:bodyPr/>
        <a:lstStyle/>
        <a:p>
          <a:endParaRPr lang="en-US" b="1"/>
        </a:p>
      </dgm:t>
    </dgm:pt>
    <dgm:pt modelId="{C7C2C093-0787-4295-8C4C-5841F836BA77}">
      <dgm:prSet phldrT="[Text]" custT="1"/>
      <dgm:spPr>
        <a:solidFill>
          <a:srgbClr val="E69143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High Health Care Utilizer?</a:t>
          </a:r>
        </a:p>
      </dgm:t>
    </dgm:pt>
    <dgm:pt modelId="{325B57D5-3F27-40F8-A39F-9642075DE2AF}" type="parTrans" cxnId="{282DBDA0-CC22-40EA-956F-F5C9705942FE}">
      <dgm:prSet/>
      <dgm:spPr/>
      <dgm:t>
        <a:bodyPr/>
        <a:lstStyle/>
        <a:p>
          <a:endParaRPr lang="en-US" b="1"/>
        </a:p>
      </dgm:t>
    </dgm:pt>
    <dgm:pt modelId="{02587DB7-C23D-4F50-A296-DEB34BDC7479}" type="sibTrans" cxnId="{282DBDA0-CC22-40EA-956F-F5C9705942FE}">
      <dgm:prSet/>
      <dgm:spPr/>
      <dgm:t>
        <a:bodyPr/>
        <a:lstStyle/>
        <a:p>
          <a:endParaRPr lang="en-US" b="1"/>
        </a:p>
      </dgm:t>
    </dgm:pt>
    <dgm:pt modelId="{F563E3DA-EE73-4510-AA85-98B7CF52DE32}" type="pres">
      <dgm:prSet presAssocID="{BB125836-A7D7-4530-89F5-48D417D4C6AD}" presName="Name0" presStyleCnt="0">
        <dgm:presLayoutVars>
          <dgm:dir/>
          <dgm:animLvl val="lvl"/>
          <dgm:resizeHandles val="exact"/>
        </dgm:presLayoutVars>
      </dgm:prSet>
      <dgm:spPr/>
    </dgm:pt>
    <dgm:pt modelId="{FBF8A874-5BAE-41D2-B8DA-A7A98AC254D0}" type="pres">
      <dgm:prSet presAssocID="{16AD958E-3964-453D-ADF1-B653A13A1468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xfrm>
          <a:off x="3113" y="0"/>
          <a:ext cx="1812357" cy="717550"/>
        </a:xfrm>
        <a:prstGeom prst="chevron">
          <a:avLst/>
        </a:prstGeom>
      </dgm:spPr>
    </dgm:pt>
    <dgm:pt modelId="{9BF75AEB-F99E-4421-9165-77D748BAFCE0}" type="pres">
      <dgm:prSet presAssocID="{0C697160-9DD2-4635-9A77-37FCDCE1DA16}" presName="parTxOnlySpace" presStyleCnt="0"/>
      <dgm:spPr>
        <a:scene3d>
          <a:camera prst="orthographicFront"/>
          <a:lightRig rig="threePt" dir="t"/>
        </a:scene3d>
        <a:sp3d/>
      </dgm:spPr>
    </dgm:pt>
    <dgm:pt modelId="{2A827023-1EA5-4D2A-85B9-988CE3A81FBB}" type="pres">
      <dgm:prSet presAssocID="{9429223B-C643-4BD1-8625-5E997B25E2C4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xfrm>
          <a:off x="1634235" y="0"/>
          <a:ext cx="1812357" cy="717550"/>
        </a:xfrm>
        <a:prstGeom prst="chevron">
          <a:avLst/>
        </a:prstGeom>
      </dgm:spPr>
    </dgm:pt>
    <dgm:pt modelId="{6B31EF04-4E1E-4C73-8C84-5A4DAD875041}" type="pres">
      <dgm:prSet presAssocID="{CDEF1797-BCA1-406B-A35C-25CEAF7351E8}" presName="parTxOnlySpace" presStyleCnt="0"/>
      <dgm:spPr>
        <a:scene3d>
          <a:camera prst="orthographicFront"/>
          <a:lightRig rig="threePt" dir="t"/>
        </a:scene3d>
        <a:sp3d/>
      </dgm:spPr>
    </dgm:pt>
    <dgm:pt modelId="{61FC8397-A936-4DD6-B52B-45FD1EA89937}" type="pres">
      <dgm:prSet presAssocID="{1B51E608-BE47-449E-8804-87CD05FD0224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xfrm>
          <a:off x="3265357" y="0"/>
          <a:ext cx="1812357" cy="717550"/>
        </a:xfrm>
        <a:prstGeom prst="chevron">
          <a:avLst/>
        </a:prstGeom>
      </dgm:spPr>
    </dgm:pt>
    <dgm:pt modelId="{E2CFE706-854A-4F74-8930-5491E683936C}" type="pres">
      <dgm:prSet presAssocID="{BB54DE1C-D0B2-406D-B450-7640D0DF9716}" presName="parTxOnlySpace" presStyleCnt="0"/>
      <dgm:spPr>
        <a:scene3d>
          <a:camera prst="orthographicFront"/>
          <a:lightRig rig="threePt" dir="t"/>
        </a:scene3d>
        <a:sp3d/>
      </dgm:spPr>
    </dgm:pt>
    <dgm:pt modelId="{74B35951-C421-4DE6-AC19-8574485D2A0E}" type="pres">
      <dgm:prSet presAssocID="{C7C2C093-0787-4295-8C4C-5841F836BA77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xfrm>
          <a:off x="4896478" y="0"/>
          <a:ext cx="1812357" cy="717550"/>
        </a:xfrm>
        <a:prstGeom prst="chevron">
          <a:avLst/>
        </a:prstGeom>
      </dgm:spPr>
    </dgm:pt>
  </dgm:ptLst>
  <dgm:cxnLst>
    <dgm:cxn modelId="{D20DA41E-19BB-425A-BF13-860A23A37BDF}" type="presOf" srcId="{9429223B-C643-4BD1-8625-5E997B25E2C4}" destId="{2A827023-1EA5-4D2A-85B9-988CE3A81FBB}" srcOrd="0" destOrd="0" presId="urn:microsoft.com/office/officeart/2005/8/layout/chevron1"/>
    <dgm:cxn modelId="{AA47B625-5EEF-4E72-8DF8-0BD5D3CE1780}" srcId="{BB125836-A7D7-4530-89F5-48D417D4C6AD}" destId="{9429223B-C643-4BD1-8625-5E997B25E2C4}" srcOrd="1" destOrd="0" parTransId="{76C1A5EC-1590-43B3-A700-6B7F3BF9F5E5}" sibTransId="{CDEF1797-BCA1-406B-A35C-25CEAF7351E8}"/>
    <dgm:cxn modelId="{71226C2F-1C39-42DB-81AE-DA7F9D3B36DA}" srcId="{BB125836-A7D7-4530-89F5-48D417D4C6AD}" destId="{1B51E608-BE47-449E-8804-87CD05FD0224}" srcOrd="2" destOrd="0" parTransId="{9CE59FBB-CBE6-403F-95F3-2F5793EF9DE0}" sibTransId="{BB54DE1C-D0B2-406D-B450-7640D0DF9716}"/>
    <dgm:cxn modelId="{C5252836-44D2-48F3-8E2E-1BD68B3E5FC7}" type="presOf" srcId="{C7C2C093-0787-4295-8C4C-5841F836BA77}" destId="{74B35951-C421-4DE6-AC19-8574485D2A0E}" srcOrd="0" destOrd="0" presId="urn:microsoft.com/office/officeart/2005/8/layout/chevron1"/>
    <dgm:cxn modelId="{86270F64-196A-4556-BE68-0D781070DC4E}" type="presOf" srcId="{16AD958E-3964-453D-ADF1-B653A13A1468}" destId="{FBF8A874-5BAE-41D2-B8DA-A7A98AC254D0}" srcOrd="0" destOrd="0" presId="urn:microsoft.com/office/officeart/2005/8/layout/chevron1"/>
    <dgm:cxn modelId="{B41C3F68-3842-42A7-8921-AEEED41069D6}" srcId="{BB125836-A7D7-4530-89F5-48D417D4C6AD}" destId="{16AD958E-3964-453D-ADF1-B653A13A1468}" srcOrd="0" destOrd="0" parTransId="{6EE29B83-7C0F-4082-BF11-4266ECC50584}" sibTransId="{0C697160-9DD2-4635-9A77-37FCDCE1DA16}"/>
    <dgm:cxn modelId="{0D76E84A-E588-4E4F-9642-AB24128AA272}" type="presOf" srcId="{1B51E608-BE47-449E-8804-87CD05FD0224}" destId="{61FC8397-A936-4DD6-B52B-45FD1EA89937}" srcOrd="0" destOrd="0" presId="urn:microsoft.com/office/officeart/2005/8/layout/chevron1"/>
    <dgm:cxn modelId="{282DBDA0-CC22-40EA-956F-F5C9705942FE}" srcId="{BB125836-A7D7-4530-89F5-48D417D4C6AD}" destId="{C7C2C093-0787-4295-8C4C-5841F836BA77}" srcOrd="3" destOrd="0" parTransId="{325B57D5-3F27-40F8-A39F-9642075DE2AF}" sibTransId="{02587DB7-C23D-4F50-A296-DEB34BDC7479}"/>
    <dgm:cxn modelId="{FE405FD0-78EE-4718-AF54-885D1291CFF9}" type="presOf" srcId="{BB125836-A7D7-4530-89F5-48D417D4C6AD}" destId="{F563E3DA-EE73-4510-AA85-98B7CF52DE32}" srcOrd="0" destOrd="0" presId="urn:microsoft.com/office/officeart/2005/8/layout/chevron1"/>
    <dgm:cxn modelId="{6AAA432C-23E2-4C11-921B-5BB0234F6CCE}" type="presParOf" srcId="{F563E3DA-EE73-4510-AA85-98B7CF52DE32}" destId="{FBF8A874-5BAE-41D2-B8DA-A7A98AC254D0}" srcOrd="0" destOrd="0" presId="urn:microsoft.com/office/officeart/2005/8/layout/chevron1"/>
    <dgm:cxn modelId="{28582EDA-72DB-45F5-AA3F-8A6AB732B089}" type="presParOf" srcId="{F563E3DA-EE73-4510-AA85-98B7CF52DE32}" destId="{9BF75AEB-F99E-4421-9165-77D748BAFCE0}" srcOrd="1" destOrd="0" presId="urn:microsoft.com/office/officeart/2005/8/layout/chevron1"/>
    <dgm:cxn modelId="{514AAEBC-8B49-4E59-B456-8BA7E59E43D3}" type="presParOf" srcId="{F563E3DA-EE73-4510-AA85-98B7CF52DE32}" destId="{2A827023-1EA5-4D2A-85B9-988CE3A81FBB}" srcOrd="2" destOrd="0" presId="urn:microsoft.com/office/officeart/2005/8/layout/chevron1"/>
    <dgm:cxn modelId="{BFDFAA23-E1B4-4D8B-90CA-088F24770D3E}" type="presParOf" srcId="{F563E3DA-EE73-4510-AA85-98B7CF52DE32}" destId="{6B31EF04-4E1E-4C73-8C84-5A4DAD875041}" srcOrd="3" destOrd="0" presId="urn:microsoft.com/office/officeart/2005/8/layout/chevron1"/>
    <dgm:cxn modelId="{3B1B7618-ACBE-48C1-A6AA-46176127F91D}" type="presParOf" srcId="{F563E3DA-EE73-4510-AA85-98B7CF52DE32}" destId="{61FC8397-A936-4DD6-B52B-45FD1EA89937}" srcOrd="4" destOrd="0" presId="urn:microsoft.com/office/officeart/2005/8/layout/chevron1"/>
    <dgm:cxn modelId="{D0057447-677F-459C-A107-61CFBEE7BFA9}" type="presParOf" srcId="{F563E3DA-EE73-4510-AA85-98B7CF52DE32}" destId="{E2CFE706-854A-4F74-8930-5491E683936C}" srcOrd="5" destOrd="0" presId="urn:microsoft.com/office/officeart/2005/8/layout/chevron1"/>
    <dgm:cxn modelId="{AB7D441D-B6F6-47E6-85EC-E8BC0D62E722}" type="presParOf" srcId="{F563E3DA-EE73-4510-AA85-98B7CF52DE32}" destId="{74B35951-C421-4DE6-AC19-8574485D2A0E}" srcOrd="6" destOrd="0" presId="urn:microsoft.com/office/officeart/2005/8/layout/chevron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8A874-5BAE-41D2-B8DA-A7A98AC254D0}">
      <dsp:nvSpPr>
        <dsp:cNvPr id="0" name=""/>
        <dsp:cNvSpPr/>
      </dsp:nvSpPr>
      <dsp:spPr>
        <a:xfrm>
          <a:off x="5144" y="0"/>
          <a:ext cx="2994541" cy="752930"/>
        </a:xfrm>
        <a:prstGeom prst="chevron">
          <a:avLst/>
        </a:prstGeom>
        <a:solidFill>
          <a:srgbClr val="43B2E5"/>
        </a:solidFill>
        <a:ln w="254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End of Life?</a:t>
          </a:r>
        </a:p>
      </dsp:txBody>
      <dsp:txXfrm>
        <a:off x="381609" y="0"/>
        <a:ext cx="2241611" cy="752930"/>
      </dsp:txXfrm>
    </dsp:sp>
    <dsp:sp modelId="{2A827023-1EA5-4D2A-85B9-988CE3A81FBB}">
      <dsp:nvSpPr>
        <dsp:cNvPr id="0" name=""/>
        <dsp:cNvSpPr/>
      </dsp:nvSpPr>
      <dsp:spPr>
        <a:xfrm>
          <a:off x="2700232" y="0"/>
          <a:ext cx="2994541" cy="752930"/>
        </a:xfrm>
        <a:prstGeom prst="chevron">
          <a:avLst/>
        </a:prstGeom>
        <a:solidFill>
          <a:srgbClr val="ABCF37"/>
        </a:solidFill>
        <a:ln w="254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Cognitive Impairment?</a:t>
          </a:r>
        </a:p>
      </dsp:txBody>
      <dsp:txXfrm>
        <a:off x="3076697" y="0"/>
        <a:ext cx="2241611" cy="752930"/>
      </dsp:txXfrm>
    </dsp:sp>
    <dsp:sp modelId="{61FC8397-A936-4DD6-B52B-45FD1EA89937}">
      <dsp:nvSpPr>
        <dsp:cNvPr id="0" name=""/>
        <dsp:cNvSpPr/>
      </dsp:nvSpPr>
      <dsp:spPr>
        <a:xfrm>
          <a:off x="5395319" y="0"/>
          <a:ext cx="2994541" cy="752930"/>
        </a:xfrm>
        <a:prstGeom prst="chevron">
          <a:avLst/>
        </a:prstGeom>
        <a:solidFill>
          <a:srgbClr val="5B6984"/>
        </a:solidFill>
        <a:ln w="254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Adaptive Environment Needs?</a:t>
          </a:r>
        </a:p>
      </dsp:txBody>
      <dsp:txXfrm>
        <a:off x="5771784" y="0"/>
        <a:ext cx="2241611" cy="752930"/>
      </dsp:txXfrm>
    </dsp:sp>
    <dsp:sp modelId="{74B35951-C421-4DE6-AC19-8574485D2A0E}">
      <dsp:nvSpPr>
        <dsp:cNvPr id="0" name=""/>
        <dsp:cNvSpPr/>
      </dsp:nvSpPr>
      <dsp:spPr>
        <a:xfrm>
          <a:off x="8090407" y="0"/>
          <a:ext cx="2994541" cy="752930"/>
        </a:xfrm>
        <a:prstGeom prst="chevron">
          <a:avLst/>
        </a:prstGeom>
        <a:solidFill>
          <a:srgbClr val="E69143"/>
        </a:solidFill>
        <a:ln w="254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Century Gothic" panose="020B0502020202020204" pitchFamily="34" charset="0"/>
              <a:ea typeface="+mn-ea"/>
              <a:cs typeface="+mn-cs"/>
            </a:rPr>
            <a:t>High Health Care Utilizer?</a:t>
          </a:r>
        </a:p>
      </dsp:txBody>
      <dsp:txXfrm>
        <a:off x="8466872" y="0"/>
        <a:ext cx="2241611" cy="75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A280C-7726-0431-C378-E1E255FCC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53D41-1244-D478-9908-72EDDA913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8E97A-FF2C-0FA3-1A44-9D9B5A98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DB680-02D2-216B-7906-7D13B365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3F6EE-85F4-2C4F-FB37-10297D44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32EA-7C7C-50CE-4FD4-4CC2BF2D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CC719-1693-DB86-DA22-60A7881F8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9BAE7-9784-5078-0B8F-67381773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391BB-CC6F-5AA1-226D-105455CF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F4067-E93D-D115-8667-C64656EB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1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CF9AD-F87C-9BB3-5DBB-2C973BB63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60369-0BA9-1E9D-BB55-33A26B56B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CE4B3-D3DD-D215-6A5B-034B6B3D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D818F-5CA2-A8FB-5EED-8B5E8BC4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4BCFF-261F-7E48-027C-8CD7CF15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F36D-9F87-4B99-45B7-1713B69D4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AEBE0-3BFB-5006-72C1-E5D21152D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1E63D-BB3A-2CE4-8664-5C693241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EA214-B97C-E541-9448-860A4015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FF5E3-108B-2D8F-F861-45735EC9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1275-AB25-D976-3375-DB86DDA8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2BC67-1870-F237-09AE-A48BE928D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F07A-2CCC-94DE-C0FF-F7FA6DCB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D3BFE-DDC9-9C67-A2D6-0B64DAEB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BB012-E209-5173-2D64-3C8924CA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DD02-1DC8-2828-F830-386F3037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000D0-2425-534F-555B-4F24AE3ED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1C91B-8163-DBF1-590B-D2F6C8E86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4A8F6-3F53-7889-A471-7D8C4E19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B8225-AF79-E08D-30CC-3F30DF1E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07D69-A7EA-43E4-5671-C96A0E61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789C-4398-9E78-4236-DCD59F4C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1A460-061F-D395-8B5B-AC69032C1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B24A2-FC63-12C7-342A-528634538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06CC54-B930-111E-6F80-38E986A79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7EFD0-9859-187C-14B5-6C4A3021E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671E9-BC4B-465F-A814-83BEE2A1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C0F81-35D3-82C1-EA41-06548DB3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DA5E0-20B5-0BD6-D2B3-3BA8601E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4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07A3-A8F1-15E6-0905-AD30AF9A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AC259-02BD-9AA4-99DF-C9C22E48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871CF-CB32-CAD2-4F1E-713A455F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02A7A-F9A9-3CC1-C4C2-35AD5AFE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5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7867F-EA83-68AD-FB3D-6E740F2A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093DD-3D68-B962-BEA0-7AAD925A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45867-CA1B-62FE-F95A-D6E35C3D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5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5348-A87D-2A95-B5D6-CC8EF345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740A-E16D-0652-C1CD-CE0644658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6F4DE-13B9-365B-9987-938096AEF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87400-5414-7293-F86B-43AE068B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B610F-E8D0-2CF0-B8D6-2E1AF0D3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B230B-0873-4F57-71A3-969FA8E7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5C052-681F-5BAD-305A-672C424C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287C37-E08A-A17D-6BB6-1A0006169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BA736-543B-FA73-75DF-1F77D1DA0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86512-B5B6-E986-3ACE-3522BEAE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E7FFE-35A6-6281-A6BB-584D977F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EDBEE-DBC7-0006-E357-53ADA00E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E7193-F3A2-CD7E-1D96-4C08CD98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7C5D9-FD7D-F4E8-FA0B-E2925C620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0FBA-CD20-A2B8-F068-AB678FC7A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A0744F-05CA-4298-9FE9-332F1512856C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971B9-3276-59C3-B060-7433E1BDA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71864-E147-BAF5-10C0-B3BE412F5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B1B8C-3908-424E-A302-42C11C76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0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uments.bannerhealth.com/-/media/files/project/documentportal/clinical/general/banner-hospice-criteria-card.ashx?la=en#:~:text=Documentation%20of%20the%20following%20factors%20will%20support%20eligibility,B%20%E2%80%A2%20Hepatitis%20C%20refractory%20to%20interferon%20treatment" TargetMode="External"/><Relationship Id="rId13" Type="http://schemas.openxmlformats.org/officeDocument/2006/relationships/hyperlink" Target="https://geriatrictoolkit.missouri.edu/funct/Katz_ADL.pdf" TargetMode="External"/><Relationship Id="rId1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hyperlink" Target="https://micmt-cares.org/sites/default/files/2020-04/Palliative_Performance_Scale1.pdf" TargetMode="External"/><Relationship Id="rId12" Type="http://schemas.openxmlformats.org/officeDocument/2006/relationships/hyperlink" Target="https://www.saccourt.ca.gov/probate/conservatorship.aspx" TargetMode="External"/><Relationship Id="rId17" Type="http://schemas.openxmlformats.org/officeDocument/2006/relationships/image" Target="../media/image6.svg"/><Relationship Id="rId2" Type="http://schemas.openxmlformats.org/officeDocument/2006/relationships/diagramData" Target="../diagrams/data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hyperlink" Target="https://mocacognition.com/training-certification/" TargetMode="External"/><Relationship Id="rId5" Type="http://schemas.openxmlformats.org/officeDocument/2006/relationships/diagramColors" Target="../diagrams/colors1.xml"/><Relationship Id="rId15" Type="http://schemas.openxmlformats.org/officeDocument/2006/relationships/image" Target="../media/image4.svg"/><Relationship Id="rId10" Type="http://schemas.openxmlformats.org/officeDocument/2006/relationships/hyperlink" Target="https://www.mocacognition.com/the-moca-test/" TargetMode="External"/><Relationship Id="rId19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dementiacareaware.matrixlms.com/visitor_class_catalog/category/104933" TargetMode="Externa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CAD179-58D5-BB15-6850-43DA43170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5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F103D-E993-D27E-0D35-2003889E0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6B86A-F06D-F5F0-A2FC-3B9EAFB07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5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0B2C01-CA66-8ED2-43D2-BA356308F2A7}"/>
              </a:ext>
            </a:extLst>
          </p:cNvPr>
          <p:cNvGraphicFramePr/>
          <p:nvPr/>
        </p:nvGraphicFramePr>
        <p:xfrm>
          <a:off x="622997" y="880761"/>
          <a:ext cx="11090094" cy="75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7679AF-EBC5-47DA-6BF3-CFA44AE81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84069"/>
              </p:ext>
            </p:extLst>
          </p:nvPr>
        </p:nvGraphicFramePr>
        <p:xfrm>
          <a:off x="630057" y="1640424"/>
          <a:ext cx="10692263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2607413">
                  <a:extLst>
                    <a:ext uri="{9D8B030D-6E8A-4147-A177-3AD203B41FA5}">
                      <a16:colId xmlns:a16="http://schemas.microsoft.com/office/drawing/2014/main" val="169252120"/>
                    </a:ext>
                  </a:extLst>
                </a:gridCol>
                <a:gridCol w="89523">
                  <a:extLst>
                    <a:ext uri="{9D8B030D-6E8A-4147-A177-3AD203B41FA5}">
                      <a16:colId xmlns:a16="http://schemas.microsoft.com/office/drawing/2014/main" val="1626887990"/>
                    </a:ext>
                  </a:extLst>
                </a:gridCol>
                <a:gridCol w="2602485">
                  <a:extLst>
                    <a:ext uri="{9D8B030D-6E8A-4147-A177-3AD203B41FA5}">
                      <a16:colId xmlns:a16="http://schemas.microsoft.com/office/drawing/2014/main" val="3081784338"/>
                    </a:ext>
                  </a:extLst>
                </a:gridCol>
                <a:gridCol w="95324">
                  <a:extLst>
                    <a:ext uri="{9D8B030D-6E8A-4147-A177-3AD203B41FA5}">
                      <a16:colId xmlns:a16="http://schemas.microsoft.com/office/drawing/2014/main" val="1800530663"/>
                    </a:ext>
                  </a:extLst>
                </a:gridCol>
                <a:gridCol w="2609040">
                  <a:extLst>
                    <a:ext uri="{9D8B030D-6E8A-4147-A177-3AD203B41FA5}">
                      <a16:colId xmlns:a16="http://schemas.microsoft.com/office/drawing/2014/main" val="2622951892"/>
                    </a:ext>
                  </a:extLst>
                </a:gridCol>
                <a:gridCol w="86716">
                  <a:extLst>
                    <a:ext uri="{9D8B030D-6E8A-4147-A177-3AD203B41FA5}">
                      <a16:colId xmlns:a16="http://schemas.microsoft.com/office/drawing/2014/main" val="4225330921"/>
                    </a:ext>
                  </a:extLst>
                </a:gridCol>
                <a:gridCol w="2601762">
                  <a:extLst>
                    <a:ext uri="{9D8B030D-6E8A-4147-A177-3AD203B41FA5}">
                      <a16:colId xmlns:a16="http://schemas.microsoft.com/office/drawing/2014/main" val="2886080041"/>
                    </a:ext>
                  </a:extLst>
                </a:gridCol>
              </a:tblGrid>
              <a:tr h="49637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4BBEF3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Does the client have: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Weight loss &gt;10%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Change in memory/confusion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Unstable medical conditions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Frequent hospitalizations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PPS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 score less than 70%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buFont typeface="Symbol" panose="05050102010706020507" pitchFamily="18" charset="2"/>
                        <a:buNone/>
                      </a:pPr>
                      <a:endParaRPr lang="en-US" sz="1200" dirty="0">
                        <a:effectLst/>
                        <a:latin typeface="Lato" panose="020F0502020204030203" pitchFamily="34" charset="0"/>
                        <a:ea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4BBEF3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IF YES, prioritize for highest level of action: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Refer to hospice or a medical provider for </a:t>
                      </a:r>
                      <a:r>
                        <a:rPr lang="en-US" sz="1200" u="sng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assessment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Lato" panose="020F0502020204030203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Discuss client wishes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Identify a decision maker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Consider hospice residence or long-term care with hospice for housing options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Lato" panose="020F0502020204030203" pitchFamily="34" charset="0"/>
                        <a:ea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IF NO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, evaluate for cognitive impairment.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endParaRPr lang="en-US" sz="1200" dirty="0">
                        <a:effectLst/>
                        <a:latin typeface="Lato" panose="020F0502020204030203" pitchFamily="34" charset="0"/>
                        <a:ea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4BBEF3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Hospice resources in our community: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43B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3B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3B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3B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0" marR="0">
                    <a:lnL w="12700" cap="flat" cmpd="sng" algn="ctr">
                      <a:solidFill>
                        <a:srgbClr val="43B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9FC624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Does the client have: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Change in memory/ confusion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Trouble with word finding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Getting lost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Change/decline in ADLs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Free training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Lato" panose="020F0502020204030203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endParaRPr lang="en-US" sz="1200" dirty="0">
                        <a:effectLst/>
                        <a:latin typeface="Lato" panose="020F0502020204030203" pitchFamily="34" charset="0"/>
                        <a:ea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9FC624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IF YES, prioritize for second-highest level of action: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Complete a </a:t>
                      </a:r>
                      <a:r>
                        <a:rPr lang="en-US" sz="1200" u="sng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MOCA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 screen (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free training resource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).  If positive go to next step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Refer to a clinical partner for competency assessment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Identify a decision maker or potential 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Conservatorship</a:t>
                      </a:r>
                      <a:endParaRPr lang="en-US" sz="1200" dirty="0">
                        <a:solidFill>
                          <a:srgbClr val="0070C0"/>
                        </a:solidFill>
                        <a:effectLst/>
                        <a:latin typeface="Lato" panose="020F0502020204030203" pitchFamily="34" charset="0"/>
                        <a:ea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Discuss client wishes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Consider memory care for additional housing options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IF NO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, evaluate for adaptive environment needs.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9FC624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Memory care resources in our community:</a:t>
                      </a:r>
                      <a:endParaRPr lang="en-US" sz="1200" dirty="0">
                        <a:effectLst/>
                        <a:latin typeface="Lato" panose="020F0502020204030203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BC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BC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5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ABC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64728E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Does the client need: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Wheelchair access?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Help to walk up stairs (or are they unable to)?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Oxygen?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Help with toileting or incontinence?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64728E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IF YES, prioritize for third highest level of action: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300"/>
                        </a:spcBef>
                        <a:buClr>
                          <a:schemeClr val="tx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US" sz="1200" u="sng" dirty="0">
                          <a:solidFill>
                            <a:srgbClr val="0070C0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Assess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 status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Discuss client wishes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Consider older adult services for support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b="1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IF NO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, evaluate for high health care utilization.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endParaRPr lang="en-US" sz="1200" dirty="0">
                        <a:effectLst/>
                        <a:latin typeface="Lato" panose="020F0502020204030203" pitchFamily="34" charset="0"/>
                        <a:ea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64728E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Supportive environment resources in our community</a:t>
                      </a:r>
                      <a:r>
                        <a:rPr lang="en-US" sz="1200" b="0" dirty="0">
                          <a:solidFill>
                            <a:srgbClr val="64728E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5B6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6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6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6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5B69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9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F49C4B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Is the client </a:t>
                      </a: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visiting the hospital emergency department more than 10 times a year or staying in the hospital more than three times a year?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b="1" dirty="0">
                          <a:solidFill>
                            <a:srgbClr val="F49C4B"/>
                          </a:solidFill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IF YES, prioritize for fourth-highest level of action: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Consider if the patient qualifies for hospice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Consider the root cause driving the utilization and address it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Engage in cross-sector case conference with hospital/s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Consider hospital resources for accessing outlier options for housing (i.e., paid board and care for housing)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Lato" panose="020F0502020204030203" pitchFamily="34" charset="0"/>
                          <a:ea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rgbClr val="F49C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9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9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91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07793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A9959A6-0A1B-9FA1-D505-AC4C24F8D5C3}"/>
              </a:ext>
            </a:extLst>
          </p:cNvPr>
          <p:cNvSpPr txBox="1">
            <a:spLocks/>
          </p:cNvSpPr>
          <p:nvPr/>
        </p:nvSpPr>
        <p:spPr>
          <a:xfrm>
            <a:off x="0" y="49452"/>
            <a:ext cx="5071576" cy="7416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TRIAGE PATHWAY</a:t>
            </a:r>
            <a:endParaRPr kumimoji="0" lang="en-MX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7CF4BCAC-FAA2-5BDD-EC2A-270860793F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1850" y="5508295"/>
            <a:ext cx="548640" cy="548640"/>
          </a:xfrm>
          <a:prstGeom prst="rect">
            <a:avLst/>
          </a:prstGeom>
        </p:spPr>
      </p:pic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66E5F220-43FF-668D-FE24-C90E2D2AB8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97256" y="5889068"/>
            <a:ext cx="548640" cy="548640"/>
          </a:xfrm>
          <a:prstGeom prst="rect">
            <a:avLst/>
          </a:prstGeom>
        </p:spPr>
      </p:pic>
      <p:pic>
        <p:nvPicPr>
          <p:cNvPr id="10" name="Graphic 9" descr="Arrow Right with solid fill">
            <a:extLst>
              <a:ext uri="{FF2B5EF4-FFF2-40B4-BE49-F238E27FC236}">
                <a16:creationId xmlns:a16="http://schemas.microsoft.com/office/drawing/2014/main" id="{432F9355-23FD-E5A7-02C8-9CC435E13B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61567" y="4885526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347</Words>
  <Application>Microsoft Office PowerPoint</Application>
  <PresentationFormat>Widescreen</PresentationFormat>
  <Paragraphs>65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Century Gothic</vt:lpstr>
      <vt:lpstr>Lato</vt:lpstr>
      <vt:lpstr>Symbol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Pickering</dc:creator>
  <cp:lastModifiedBy>Christine Pickering</cp:lastModifiedBy>
  <cp:revision>15</cp:revision>
  <dcterms:created xsi:type="dcterms:W3CDTF">2025-10-31T20:31:19Z</dcterms:created>
  <dcterms:modified xsi:type="dcterms:W3CDTF">2026-02-02T18:16:27Z</dcterms:modified>
</cp:coreProperties>
</file>